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3" r:id="rId1"/>
  </p:sldMasterIdLst>
  <p:sldIdLst>
    <p:sldId id="256" r:id="rId2"/>
    <p:sldId id="292" r:id="rId3"/>
    <p:sldId id="284" r:id="rId4"/>
    <p:sldId id="273" r:id="rId5"/>
    <p:sldId id="293" r:id="rId6"/>
    <p:sldId id="274" r:id="rId7"/>
    <p:sldId id="294" r:id="rId8"/>
    <p:sldId id="301" r:id="rId9"/>
    <p:sldId id="295" r:id="rId10"/>
    <p:sldId id="297" r:id="rId11"/>
    <p:sldId id="296" r:id="rId12"/>
    <p:sldId id="299" r:id="rId13"/>
    <p:sldId id="300" r:id="rId14"/>
    <p:sldId id="298" r:id="rId15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CC"/>
    <a:srgbClr val="00CC00"/>
    <a:srgbClr val="006600"/>
    <a:srgbClr val="00FF00"/>
    <a:srgbClr val="FFFF00"/>
    <a:srgbClr val="CCCC00"/>
    <a:srgbClr val="000000"/>
    <a:srgbClr val="292929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395" autoAdjust="0"/>
    <p:restoredTop sz="94660"/>
  </p:normalViewPr>
  <p:slideViewPr>
    <p:cSldViewPr>
      <p:cViewPr varScale="1">
        <p:scale>
          <a:sx n="108" d="100"/>
          <a:sy n="108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s-ES_tradnl"/>
              <a:t>Haga clic aquí para modificar el estilo del título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4D7B32-86D8-43D8-A38B-E629E75473B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B4527-8FEA-472A-9D7B-A6E39CFC26A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B459-9A31-4A1F-959E-99DB377FF55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26E9-2814-4FD2-8F57-E99DB2C4070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8BD02-21F6-489B-8681-24B84E864FB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793B2-1955-45AF-AE53-180835A6BF1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EA641-91F9-4DDA-ADF6-5B0D9848377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69E97-0F8A-4188-86D0-F5112B9B26B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36261-3845-4044-A6D3-09EC39C8662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C92B5-B138-4C8D-B9DB-3E3B11C4F06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E5CE7-4BB0-4075-AB9E-886421E7942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742441F-2F3E-4D50-8A0D-13F9D9633AA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</p:grpSp>
      <p:grpSp>
        <p:nvGrpSpPr>
          <p:cNvPr id="2056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2057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2058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ARQCHERY/anatoma-miologa-del-pi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571472" y="3429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6000" b="1" i="0" u="none" strike="noStrike" kern="0" cap="all" spc="0" normalizeH="0" baseline="0" noProof="0" smtClean="0">
                <a:ln/>
                <a:solidFill>
                  <a:schemeClr val="accent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Brush Script MT" pitchFamily="66" charset="0"/>
                <a:ea typeface="+mj-ea"/>
                <a:cs typeface="+mj-cs"/>
              </a:rPr>
              <a:t>N</a:t>
            </a:r>
            <a:r>
              <a:rPr kumimoji="0" lang="es-CO" sz="6000" b="1" i="0" u="none" strike="noStrike" kern="0" cap="none" spc="0" normalizeH="0" baseline="0" noProof="0" smtClean="0">
                <a:ln/>
                <a:solidFill>
                  <a:schemeClr val="accent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Brush Script MT" pitchFamily="66" charset="0"/>
                <a:ea typeface="+mj-ea"/>
                <a:cs typeface="+mj-cs"/>
              </a:rPr>
              <a:t>adia </a:t>
            </a:r>
            <a:r>
              <a:rPr kumimoji="0" lang="es-CO" sz="6000" b="1" i="0" u="none" strike="noStrike" kern="0" cap="all" spc="0" normalizeH="0" baseline="0" noProof="0" smtClean="0">
                <a:ln/>
                <a:solidFill>
                  <a:schemeClr val="accent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Brush Script MT" pitchFamily="66" charset="0"/>
                <a:ea typeface="+mj-ea"/>
                <a:cs typeface="+mj-cs"/>
              </a:rPr>
              <a:t>M</a:t>
            </a:r>
            <a:r>
              <a:rPr kumimoji="0" lang="es-CO" sz="6000" b="1" i="0" u="none" strike="noStrike" kern="0" cap="none" spc="0" normalizeH="0" baseline="0" noProof="0" smtClean="0">
                <a:ln/>
                <a:solidFill>
                  <a:schemeClr val="accent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Brush Script MT" pitchFamily="66" charset="0"/>
                <a:ea typeface="+mj-ea"/>
                <a:cs typeface="+mj-cs"/>
              </a:rPr>
              <a:t>aryeli</a:t>
            </a:r>
            <a:r>
              <a:rPr kumimoji="0" lang="es-CO" sz="6000" b="1" i="0" u="none" strike="noStrike" kern="0" cap="all" spc="0" normalizeH="0" baseline="0" noProof="0" smtClean="0">
                <a:ln/>
                <a:solidFill>
                  <a:schemeClr val="accent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Brush Script MT" pitchFamily="66" charset="0"/>
                <a:ea typeface="+mj-ea"/>
                <a:cs typeface="+mj-cs"/>
              </a:rPr>
              <a:t> G</a:t>
            </a:r>
            <a:r>
              <a:rPr kumimoji="0" lang="es-CO" sz="6000" b="1" i="0" u="none" strike="noStrike" kern="0" cap="none" spc="0" normalizeH="0" baseline="0" noProof="0" smtClean="0">
                <a:ln/>
                <a:solidFill>
                  <a:schemeClr val="accent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Brush Script MT" pitchFamily="66" charset="0"/>
                <a:ea typeface="+mj-ea"/>
                <a:cs typeface="+mj-cs"/>
              </a:rPr>
              <a:t>amboa</a:t>
            </a:r>
            <a:r>
              <a:rPr kumimoji="0" lang="es-CO" sz="6000" b="1" i="0" u="none" strike="noStrike" kern="0" cap="all" spc="0" normalizeH="0" baseline="0" noProof="0" smtClean="0">
                <a:ln/>
                <a:solidFill>
                  <a:schemeClr val="accent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Brush Script MT" pitchFamily="66" charset="0"/>
                <a:ea typeface="+mj-ea"/>
                <a:cs typeface="+mj-cs"/>
              </a:rPr>
              <a:t> M</a:t>
            </a:r>
            <a:r>
              <a:rPr kumimoji="0" lang="es-CO" sz="6000" b="1" i="0" u="none" strike="noStrike" kern="0" cap="none" spc="0" normalizeH="0" baseline="0" noProof="0" smtClean="0">
                <a:ln/>
                <a:solidFill>
                  <a:schemeClr val="accent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Brush Script MT" pitchFamily="66" charset="0"/>
                <a:ea typeface="+mj-ea"/>
                <a:cs typeface="+mj-cs"/>
              </a:rPr>
              <a:t>ejía </a:t>
            </a:r>
            <a:endParaRPr kumimoji="0" lang="es-CO" sz="6000" b="1" i="0" u="none" strike="noStrike" kern="0" cap="all" spc="0" normalizeH="0" baseline="0" noProof="0" dirty="0">
              <a:ln/>
              <a:solidFill>
                <a:schemeClr val="accent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1472" y="47148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Brush Script MT" pitchFamily="66" charset="0"/>
                <a:ea typeface="+mj-ea"/>
                <a:cs typeface="+mj-cs"/>
              </a:rPr>
              <a:t>2009180431</a:t>
            </a:r>
            <a:endParaRPr kumimoji="0" lang="es-CO" sz="44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06977">
            <a:off x="6547797" y="871652"/>
            <a:ext cx="17811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p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071538" y="928670"/>
            <a:ext cx="71438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3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MÚSCULOS del grupo PLANTAR del pie</a:t>
            </a:r>
          </a:p>
          <a:p>
            <a:pPr algn="ctr"/>
            <a:endParaRPr lang="es-ES" sz="36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36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36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36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es-CO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300062" y="2928934"/>
            <a:ext cx="4414814" cy="1285884"/>
          </a:xfrm>
        </p:spPr>
        <p:txBody>
          <a:bodyPr/>
          <a:lstStyle/>
          <a:p>
            <a:r>
              <a:rPr lang="es-CO" sz="2000" dirty="0" smtClean="0"/>
              <a:t>- Abductor del </a:t>
            </a:r>
            <a:r>
              <a:rPr lang="es-CO" sz="2000" dirty="0" err="1" smtClean="0"/>
              <a:t>Hallux</a:t>
            </a:r>
            <a:r>
              <a:rPr lang="es-CO" sz="2000" dirty="0" smtClean="0"/>
              <a:t> (dedo gordo)</a:t>
            </a:r>
            <a:br>
              <a:rPr lang="es-CO" sz="2000" dirty="0" smtClean="0"/>
            </a:br>
            <a:r>
              <a:rPr lang="es-CO" sz="2000" dirty="0" smtClean="0"/>
              <a:t>- Flexor corto de los dedos</a:t>
            </a:r>
            <a:br>
              <a:rPr lang="es-CO" sz="2000" dirty="0" smtClean="0"/>
            </a:br>
            <a:r>
              <a:rPr lang="es-CO" sz="2000" dirty="0" smtClean="0"/>
              <a:t>- Abductor del quinto dedo</a:t>
            </a:r>
            <a:endParaRPr lang="es-CO" sz="20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357158" y="2500306"/>
            <a:ext cx="328614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PRIMER PLANO</a:t>
            </a: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es-CO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8" name="5 Título"/>
          <p:cNvSpPr txBox="1">
            <a:spLocks/>
          </p:cNvSpPr>
          <p:nvPr/>
        </p:nvSpPr>
        <p:spPr bwMode="auto">
          <a:xfrm>
            <a:off x="361976" y="5143512"/>
            <a:ext cx="256695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Lumbricales</a:t>
            </a:r>
            <a:b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Cuadrado plantar</a:t>
            </a:r>
            <a:r>
              <a:rPr kumimoji="0" lang="es-CO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s-CO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509558" y="4714884"/>
            <a:ext cx="328614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SEGUNDO  PLANO</a:t>
            </a: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es-CO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10" name="5 Título"/>
          <p:cNvSpPr txBox="1">
            <a:spLocks/>
          </p:cNvSpPr>
          <p:nvPr/>
        </p:nvSpPr>
        <p:spPr bwMode="auto">
          <a:xfrm>
            <a:off x="4643438" y="2857496"/>
            <a:ext cx="414340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 eaLnBrk="0" hangingPunct="0">
              <a:buFontTx/>
              <a:buChar char="-"/>
            </a:pPr>
            <a: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Abductor del dedo gordo</a:t>
            </a:r>
          </a:p>
          <a:p>
            <a:pPr lvl="0" eaLnBrk="0" hangingPunct="0">
              <a:buFontTx/>
              <a:buChar char="-"/>
            </a:pPr>
            <a: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Flexor corto del</a:t>
            </a:r>
            <a:r>
              <a:rPr lang="es-CO" sz="2000" kern="0" dirty="0" smtClean="0">
                <a:latin typeface="+mj-lt"/>
                <a:ea typeface="+mj-ea"/>
                <a:cs typeface="+mj-cs"/>
              </a:rPr>
              <a:t> dedo gordo</a:t>
            </a:r>
            <a: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es-CO" sz="2000" kern="0" dirty="0" smtClean="0"/>
              <a:t>Flexor corto del quinto dedo</a:t>
            </a:r>
            <a:endParaRPr kumimoji="0" lang="es-CO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4443466" y="2428868"/>
            <a:ext cx="328614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TERCER PLANO</a:t>
            </a: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es-CO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12" name="5 Título"/>
          <p:cNvSpPr txBox="1">
            <a:spLocks/>
          </p:cNvSpPr>
          <p:nvPr/>
        </p:nvSpPr>
        <p:spPr bwMode="auto">
          <a:xfrm>
            <a:off x="4286248" y="5072074"/>
            <a:ext cx="308135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Interóseos plantares</a:t>
            </a:r>
            <a:r>
              <a:rPr kumimoji="0" lang="es-CO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(4)</a:t>
            </a:r>
            <a: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b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C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es-CO" sz="2000" kern="0" dirty="0" smtClean="0"/>
              <a:t>Interóseos dorsales (3)</a:t>
            </a:r>
            <a:endParaRPr kumimoji="0" lang="es-CO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 bwMode="auto">
          <a:xfrm>
            <a:off x="4595866" y="4643446"/>
            <a:ext cx="328614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CUARTO  PLANO</a:t>
            </a: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es-CO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 bwMode="auto">
          <a:xfrm>
            <a:off x="4857752" y="428604"/>
            <a:ext cx="39290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s-ES" sz="2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MÚSCULOS  INTRÍNSECOS</a:t>
            </a:r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</a:t>
            </a: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p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5 Título"/>
          <p:cNvSpPr>
            <a:spLocks noGrp="1"/>
          </p:cNvSpPr>
          <p:nvPr>
            <p:ph type="ctrTitle"/>
          </p:nvPr>
        </p:nvSpPr>
        <p:spPr>
          <a:xfrm>
            <a:off x="500034" y="2643182"/>
            <a:ext cx="4286280" cy="3214710"/>
          </a:xfrm>
        </p:spPr>
        <p:txBody>
          <a:bodyPr/>
          <a:lstStyle/>
          <a:p>
            <a:r>
              <a:rPr lang="es-CO" sz="2000" dirty="0" smtClean="0"/>
              <a:t>- Abductor del </a:t>
            </a:r>
            <a:r>
              <a:rPr lang="es-CO" sz="2000" dirty="0" err="1" smtClean="0"/>
              <a:t>Hallux</a:t>
            </a:r>
            <a:r>
              <a:rPr lang="es-CO" sz="2000" dirty="0" smtClean="0"/>
              <a:t> (dedo gordo) es </a:t>
            </a:r>
            <a:r>
              <a:rPr lang="es-CO" sz="2000" dirty="0" err="1" smtClean="0"/>
              <a:t>aproximador</a:t>
            </a:r>
            <a:r>
              <a:rPr lang="es-CO" sz="2000" dirty="0" smtClean="0"/>
              <a:t>  </a:t>
            </a:r>
            <a:r>
              <a:rPr lang="es-CO" sz="2000" b="1" dirty="0" smtClean="0"/>
              <a:t>- A </a:t>
            </a:r>
            <a:br>
              <a:rPr lang="es-CO" sz="2000" b="1" dirty="0" smtClean="0"/>
            </a:br>
            <a:r>
              <a:rPr lang="es-CO" sz="2000" b="1" dirty="0" smtClean="0"/>
              <a:t> </a:t>
            </a:r>
            <a:r>
              <a:rPr lang="es-CO" sz="2000" dirty="0" smtClean="0"/>
              <a:t/>
            </a:r>
            <a:br>
              <a:rPr lang="es-CO" sz="2000" dirty="0" smtClean="0"/>
            </a:br>
            <a:r>
              <a:rPr lang="es-CO" sz="2000" dirty="0" smtClean="0"/>
              <a:t>- Flexor corto del primer dedo (gordo) – </a:t>
            </a:r>
            <a:r>
              <a:rPr lang="es-CO" sz="2000" b="1" dirty="0" err="1" smtClean="0"/>
              <a:t>Fle</a:t>
            </a:r>
            <a:r>
              <a:rPr lang="es-CO" sz="2000" b="1" dirty="0" smtClean="0"/>
              <a:t/>
            </a:r>
            <a:br>
              <a:rPr lang="es-CO" sz="2000" b="1" dirty="0" smtClean="0"/>
            </a:br>
            <a:r>
              <a:rPr lang="es-CO" sz="2000" dirty="0" smtClean="0"/>
              <a:t/>
            </a:r>
            <a:br>
              <a:rPr lang="es-CO" sz="2000" dirty="0" smtClean="0"/>
            </a:br>
            <a:r>
              <a:rPr lang="es-CO" sz="2000" dirty="0" smtClean="0"/>
              <a:t>- Abductor del primer dedo  (separador) - </a:t>
            </a:r>
            <a:r>
              <a:rPr lang="es-CO" sz="2000" b="1" dirty="0" smtClean="0"/>
              <a:t>S</a:t>
            </a:r>
            <a:endParaRPr lang="es-CO" sz="2000" b="1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928662" y="1142984"/>
            <a:ext cx="328614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4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INTERNA (región Plantar)</a:t>
            </a: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es-CO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pic>
        <p:nvPicPr>
          <p:cNvPr id="11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 l="53258" r="2572" b="6221"/>
          <a:stretch>
            <a:fillRect/>
          </a:stretch>
        </p:blipFill>
        <p:spPr bwMode="auto">
          <a:xfrm>
            <a:off x="4929190" y="642918"/>
            <a:ext cx="3857652" cy="5643602"/>
          </a:xfrm>
          <a:prstGeom prst="rect">
            <a:avLst/>
          </a:prstGeom>
          <a:noFill/>
        </p:spPr>
      </p:pic>
      <p:sp>
        <p:nvSpPr>
          <p:cNvPr id="14" name="13 Rectángulo"/>
          <p:cNvSpPr/>
          <p:nvPr/>
        </p:nvSpPr>
        <p:spPr>
          <a:xfrm>
            <a:off x="7286644" y="2786058"/>
            <a:ext cx="1428760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ectángulo"/>
          <p:cNvSpPr/>
          <p:nvPr/>
        </p:nvSpPr>
        <p:spPr>
          <a:xfrm>
            <a:off x="7286644" y="4572008"/>
            <a:ext cx="1428760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Rectángulo"/>
          <p:cNvSpPr/>
          <p:nvPr/>
        </p:nvSpPr>
        <p:spPr>
          <a:xfrm>
            <a:off x="7286644" y="1643050"/>
            <a:ext cx="13863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dirty="0" smtClean="0">
                <a:solidFill>
                  <a:schemeClr val="bg2">
                    <a:lumMod val="50000"/>
                  </a:schemeClr>
                </a:solidFill>
              </a:rPr>
              <a:t>Abductor del </a:t>
            </a:r>
            <a:r>
              <a:rPr lang="es-CO" sz="1400" dirty="0" err="1" smtClean="0">
                <a:solidFill>
                  <a:schemeClr val="bg2">
                    <a:lumMod val="50000"/>
                  </a:schemeClr>
                </a:solidFill>
              </a:rPr>
              <a:t>Hallux</a:t>
            </a:r>
            <a:r>
              <a:rPr lang="es-CO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s-CO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286644" y="1643050"/>
            <a:ext cx="1143008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9" name="18 Conector recto"/>
          <p:cNvCxnSpPr>
            <a:stCxn id="17" idx="1"/>
          </p:cNvCxnSpPr>
          <p:nvPr/>
        </p:nvCxnSpPr>
        <p:spPr>
          <a:xfrm rot="10800000" flipV="1">
            <a:off x="6643702" y="1893082"/>
            <a:ext cx="642942" cy="7500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6929454" y="3429000"/>
            <a:ext cx="1785950" cy="10001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Rectángulo"/>
          <p:cNvSpPr/>
          <p:nvPr/>
        </p:nvSpPr>
        <p:spPr>
          <a:xfrm>
            <a:off x="4929190" y="4572008"/>
            <a:ext cx="428628" cy="15001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23 Rectángulo"/>
          <p:cNvSpPr/>
          <p:nvPr/>
        </p:nvSpPr>
        <p:spPr>
          <a:xfrm>
            <a:off x="7143768" y="2143116"/>
            <a:ext cx="1571636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Rectángulo"/>
          <p:cNvSpPr/>
          <p:nvPr/>
        </p:nvSpPr>
        <p:spPr>
          <a:xfrm>
            <a:off x="4929190" y="642918"/>
            <a:ext cx="1071570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p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5 Título"/>
          <p:cNvSpPr>
            <a:spLocks noGrp="1"/>
          </p:cNvSpPr>
          <p:nvPr>
            <p:ph type="ctrTitle"/>
          </p:nvPr>
        </p:nvSpPr>
        <p:spPr>
          <a:xfrm>
            <a:off x="285720" y="2643182"/>
            <a:ext cx="4286280" cy="3214710"/>
          </a:xfrm>
        </p:spPr>
        <p:txBody>
          <a:bodyPr/>
          <a:lstStyle/>
          <a:p>
            <a:r>
              <a:rPr lang="es-CO" sz="1800" b="1" dirty="0" smtClean="0"/>
              <a:t> </a:t>
            </a:r>
            <a:r>
              <a:rPr lang="es-CO" sz="1800" dirty="0" smtClean="0"/>
              <a:t>- Flexor corto plantar (de los dedo) </a:t>
            </a:r>
            <a:r>
              <a:rPr lang="es-CO" sz="1800" b="1" dirty="0" smtClean="0"/>
              <a:t>F</a:t>
            </a:r>
            <a:br>
              <a:rPr lang="es-CO" sz="1800" b="1" dirty="0" smtClean="0"/>
            </a:br>
            <a:r>
              <a:rPr lang="es-CO" sz="1800" b="1" dirty="0" smtClean="0"/>
              <a:t/>
            </a:r>
            <a:br>
              <a:rPr lang="es-CO" sz="1800" b="1" dirty="0" smtClean="0"/>
            </a:br>
            <a:r>
              <a:rPr lang="es-CO" sz="1800" b="1" dirty="0" smtClean="0"/>
              <a:t>- A</a:t>
            </a:r>
            <a:r>
              <a:rPr lang="es-CO" sz="1800" dirty="0" smtClean="0"/>
              <a:t>ccesorio del flexor largo - </a:t>
            </a:r>
            <a:r>
              <a:rPr lang="es-CO" sz="1800" b="1" dirty="0" smtClean="0"/>
              <a:t>A</a:t>
            </a:r>
            <a:br>
              <a:rPr lang="es-CO" sz="1800" b="1" dirty="0" smtClean="0"/>
            </a:br>
            <a:r>
              <a:rPr lang="es-CO" sz="1800" dirty="0" smtClean="0"/>
              <a:t/>
            </a:r>
            <a:br>
              <a:rPr lang="es-CO" sz="1800" dirty="0" smtClean="0"/>
            </a:br>
            <a:r>
              <a:rPr lang="es-CO" sz="1800" dirty="0" smtClean="0"/>
              <a:t>- Lumbricales del pie- </a:t>
            </a:r>
            <a:r>
              <a:rPr lang="es-CO" sz="1800" b="1" dirty="0" smtClean="0"/>
              <a:t>L</a:t>
            </a:r>
            <a:br>
              <a:rPr lang="es-CO" sz="1800" b="1" dirty="0" smtClean="0"/>
            </a:br>
            <a:r>
              <a:rPr lang="es-CO" sz="1800" b="1" dirty="0" smtClean="0"/>
              <a:t/>
            </a:r>
            <a:br>
              <a:rPr lang="es-CO" sz="1800" b="1" dirty="0" smtClean="0"/>
            </a:br>
            <a:r>
              <a:rPr lang="es-CO" sz="1800" b="1" dirty="0" smtClean="0"/>
              <a:t>- </a:t>
            </a:r>
            <a:r>
              <a:rPr lang="es-CO" sz="1800" dirty="0" smtClean="0"/>
              <a:t>Inter- Óseos del pie  (plantares y dorsales) </a:t>
            </a:r>
            <a:r>
              <a:rPr lang="es-CO" sz="1800" b="1" dirty="0" smtClean="0"/>
              <a:t>- l</a:t>
            </a:r>
            <a:endParaRPr lang="es-CO" sz="1800" b="1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928662" y="1142984"/>
            <a:ext cx="328614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4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MEDIA (región Plantar)</a:t>
            </a: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es-CO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358082" y="500042"/>
            <a:ext cx="1143008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9" name="18 Conector recto"/>
          <p:cNvCxnSpPr>
            <a:stCxn id="17" idx="1"/>
          </p:cNvCxnSpPr>
          <p:nvPr/>
        </p:nvCxnSpPr>
        <p:spPr>
          <a:xfrm rot="10800000" flipV="1">
            <a:off x="6715140" y="750074"/>
            <a:ext cx="642942" cy="7500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 l="53258" r="2572" b="6221"/>
          <a:stretch>
            <a:fillRect/>
          </a:stretch>
        </p:blipFill>
        <p:spPr bwMode="auto">
          <a:xfrm>
            <a:off x="4857752" y="500042"/>
            <a:ext cx="3857652" cy="5643602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7286644" y="1643050"/>
            <a:ext cx="13863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dirty="0" smtClean="0">
                <a:solidFill>
                  <a:schemeClr val="bg2">
                    <a:lumMod val="50000"/>
                  </a:schemeClr>
                </a:solidFill>
              </a:rPr>
              <a:t>Abductor del </a:t>
            </a:r>
            <a:r>
              <a:rPr lang="es-CO" sz="1400" dirty="0" err="1" smtClean="0">
                <a:solidFill>
                  <a:schemeClr val="bg2">
                    <a:lumMod val="50000"/>
                  </a:schemeClr>
                </a:solidFill>
              </a:rPr>
              <a:t>Hallux</a:t>
            </a:r>
            <a:r>
              <a:rPr lang="es-CO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s-CO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215206" y="3857628"/>
            <a:ext cx="1428760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Rectángulo"/>
          <p:cNvSpPr/>
          <p:nvPr/>
        </p:nvSpPr>
        <p:spPr>
          <a:xfrm>
            <a:off x="7286644" y="2143116"/>
            <a:ext cx="1428760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32 Rectángulo"/>
          <p:cNvSpPr/>
          <p:nvPr/>
        </p:nvSpPr>
        <p:spPr>
          <a:xfrm>
            <a:off x="7072330" y="3214686"/>
            <a:ext cx="1571636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Rectángulo"/>
          <p:cNvSpPr/>
          <p:nvPr/>
        </p:nvSpPr>
        <p:spPr>
          <a:xfrm>
            <a:off x="4857752" y="4500570"/>
            <a:ext cx="500066" cy="15001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33 Rectángulo"/>
          <p:cNvSpPr/>
          <p:nvPr/>
        </p:nvSpPr>
        <p:spPr>
          <a:xfrm>
            <a:off x="4857752" y="571480"/>
            <a:ext cx="1071570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Rectángulo"/>
          <p:cNvSpPr/>
          <p:nvPr/>
        </p:nvSpPr>
        <p:spPr>
          <a:xfrm>
            <a:off x="6858016" y="4429132"/>
            <a:ext cx="1714512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Rectángulo"/>
          <p:cNvSpPr/>
          <p:nvPr/>
        </p:nvSpPr>
        <p:spPr>
          <a:xfrm>
            <a:off x="7215206" y="1571612"/>
            <a:ext cx="1071570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 l="44762" t="5935" r="21701" b="6221"/>
          <a:stretch>
            <a:fillRect/>
          </a:stretch>
        </p:blipFill>
        <p:spPr bwMode="auto">
          <a:xfrm>
            <a:off x="5286380" y="500042"/>
            <a:ext cx="3286148" cy="5931096"/>
          </a:xfrm>
          <a:prstGeom prst="rect">
            <a:avLst/>
          </a:prstGeom>
          <a:noFill/>
        </p:spPr>
      </p:pic>
      <p:sp>
        <p:nvSpPr>
          <p:cNvPr id="14338" name="AutoShape 2" descr="p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928662" y="1142984"/>
            <a:ext cx="328614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4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EXTERNA (región Plantar)</a:t>
            </a: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es-CO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286380" y="1643050"/>
            <a:ext cx="1071570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bg2">
                    <a:lumMod val="50000"/>
                  </a:schemeClr>
                </a:solidFill>
              </a:rPr>
              <a:t>Oponente</a:t>
            </a:r>
            <a:endParaRPr lang="es-CO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9" name="18 Conector recto"/>
          <p:cNvCxnSpPr/>
          <p:nvPr/>
        </p:nvCxnSpPr>
        <p:spPr>
          <a:xfrm rot="16200000" flipH="1">
            <a:off x="5572132" y="2285992"/>
            <a:ext cx="1285884" cy="10001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5286380" y="5357826"/>
            <a:ext cx="1428760" cy="857256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32 Rectángulo"/>
          <p:cNvSpPr/>
          <p:nvPr/>
        </p:nvSpPr>
        <p:spPr>
          <a:xfrm>
            <a:off x="5429256" y="3143248"/>
            <a:ext cx="785818" cy="42862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2">
                    <a:lumMod val="50000"/>
                  </a:schemeClr>
                </a:solidFill>
              </a:rPr>
              <a:t>flexor</a:t>
            </a:r>
            <a:endParaRPr lang="es-CO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5286380" y="500042"/>
            <a:ext cx="1357322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5 Título"/>
          <p:cNvSpPr>
            <a:spLocks noGrp="1"/>
          </p:cNvSpPr>
          <p:nvPr>
            <p:ph type="ctrTitle"/>
          </p:nvPr>
        </p:nvSpPr>
        <p:spPr>
          <a:xfrm>
            <a:off x="500034" y="2643182"/>
            <a:ext cx="4286280" cy="3214710"/>
          </a:xfrm>
        </p:spPr>
        <p:txBody>
          <a:bodyPr/>
          <a:lstStyle/>
          <a:p>
            <a:r>
              <a:rPr lang="es-CO" sz="2000" dirty="0" smtClean="0"/>
              <a:t>- Abductor del quinto dedo </a:t>
            </a:r>
            <a:r>
              <a:rPr lang="es-CO" sz="2000" b="1" dirty="0" smtClean="0"/>
              <a:t>- S </a:t>
            </a:r>
            <a:br>
              <a:rPr lang="es-CO" sz="2000" b="1" dirty="0" smtClean="0"/>
            </a:br>
            <a:r>
              <a:rPr lang="es-CO" sz="2000" b="1" dirty="0" smtClean="0"/>
              <a:t> </a:t>
            </a:r>
            <a:r>
              <a:rPr lang="es-CO" sz="2000" dirty="0" smtClean="0"/>
              <a:t/>
            </a:r>
            <a:br>
              <a:rPr lang="es-CO" sz="2000" dirty="0" smtClean="0"/>
            </a:br>
            <a:r>
              <a:rPr lang="es-CO" sz="2000" dirty="0" smtClean="0"/>
              <a:t>- Oponente del quinto dedo - </a:t>
            </a:r>
            <a:r>
              <a:rPr lang="es-CO" sz="2000" b="1" dirty="0" smtClean="0"/>
              <a:t>O</a:t>
            </a:r>
            <a:br>
              <a:rPr lang="es-CO" sz="2000" b="1" dirty="0" smtClean="0"/>
            </a:br>
            <a:r>
              <a:rPr lang="es-CO" sz="2000" dirty="0" smtClean="0"/>
              <a:t/>
            </a:r>
            <a:br>
              <a:rPr lang="es-CO" sz="2000" dirty="0" smtClean="0"/>
            </a:br>
            <a:r>
              <a:rPr lang="es-CO" sz="2000" dirty="0" smtClean="0"/>
              <a:t>- Flexor corto del quinto dedo - </a:t>
            </a:r>
            <a:r>
              <a:rPr lang="es-CO" sz="2000" b="1" dirty="0" smtClean="0"/>
              <a:t>F</a:t>
            </a:r>
            <a:endParaRPr lang="es-CO" sz="2000" b="1" dirty="0"/>
          </a:p>
        </p:txBody>
      </p:sp>
      <p:cxnSp>
        <p:nvCxnSpPr>
          <p:cNvPr id="37" name="36 Conector recto"/>
          <p:cNvCxnSpPr/>
          <p:nvPr/>
        </p:nvCxnSpPr>
        <p:spPr>
          <a:xfrm>
            <a:off x="5857884" y="3571877"/>
            <a:ext cx="928694" cy="2143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42910" y="5988626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hlinkClick r:id="rId3"/>
              </a:rPr>
              <a:t>http://www.slideshare.net/ARQCHERY/anatoma-miologa-del-pie</a:t>
            </a:r>
            <a:endParaRPr lang="es-CO" dirty="0"/>
          </a:p>
        </p:txBody>
      </p:sp>
      <p:pic>
        <p:nvPicPr>
          <p:cNvPr id="4098" name="Picture 2" descr="http://2.bp.blogspot.com/_K7sUDheExwc/S7EPcIC2R7I/AAAAAAAAACU/k1lAF8FjoxU/s1600/BO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28604"/>
            <a:ext cx="4857784" cy="552572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Sfq21WmraP0/Tc6YQ51ZU5I/AAAAAAAADmI/CWzHtkWHHOA/s1600/cuerpo-huma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47724"/>
            <a:ext cx="7572428" cy="5887653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8" y="428604"/>
            <a:ext cx="8358214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0034" y="4429132"/>
            <a:ext cx="835821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zh-CN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V Boli" pitchFamily="2" charset="0"/>
              <a:ea typeface="SimSun" pitchFamily="2" charset="-122"/>
              <a:cs typeface="MV Boli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SimSun" pitchFamily="2" charset="-122"/>
                <a:cs typeface="MV Boli" pitchFamily="2" charset="0"/>
              </a:rPr>
              <a:t>LICENCIATURA  EN EDUCACIÓN BÁSICA CON ÉNFASIS EN CIENCIAS NATURALES Y EDUCACIÓN AMBIENTAL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zh-CN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V Boli" pitchFamily="2" charset="0"/>
              <a:ea typeface="SimSun" pitchFamily="2" charset="-122"/>
              <a:cs typeface="MV Boli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SimSun" pitchFamily="2" charset="-122"/>
                <a:cs typeface="MV Boli" pitchFamily="2" charset="0"/>
              </a:rPr>
              <a:t>MORFOLOGIA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zh-CN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V Boli" pitchFamily="2" charset="0"/>
              <a:ea typeface="SimSun" pitchFamily="2" charset="-122"/>
              <a:cs typeface="MV Boli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Calibri" pitchFamily="34" charset="0"/>
                <a:cs typeface="MV Boli" pitchFamily="2" charset="0"/>
              </a:rPr>
              <a:t>20</a:t>
            </a:r>
            <a:r>
              <a:rPr kumimoji="0" lang="es-E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V Boli" pitchFamily="2" charset="0"/>
                <a:ea typeface="SimSun" pitchFamily="2" charset="-122"/>
                <a:cs typeface="MV Boli" pitchFamily="2" charset="0"/>
              </a:rPr>
              <a:t>11</a:t>
            </a:r>
            <a:endParaRPr kumimoji="0" lang="es-E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2290" name="Picture 2" descr="http://1.bp.blogspot.com/-eiAiMlEnAH0/TZJd8M5Qd9I/AAAAAAAAAyg/W17PD-uU4UY/s320/musculos%2Bcorredor.jpg"/>
          <p:cNvPicPr>
            <a:picLocks noChangeAspect="1" noChangeArrowheads="1"/>
          </p:cNvPicPr>
          <p:nvPr/>
        </p:nvPicPr>
        <p:blipFill>
          <a:blip r:embed="rId4" cstate="print"/>
          <a:srcRect l="3571"/>
          <a:stretch>
            <a:fillRect/>
          </a:stretch>
        </p:blipFill>
        <p:spPr bwMode="auto">
          <a:xfrm>
            <a:off x="2357422" y="1643050"/>
            <a:ext cx="3857652" cy="3000381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786182" y="785794"/>
            <a:ext cx="4000528" cy="857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107763" dir="2700000" algn="ctr" rotWithShape="0">
                    <a:srgbClr val="9999FF">
                      <a:alpha val="5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Chiller"/>
              </a:rPr>
              <a:t>SABIAS QUE?</a:t>
            </a:r>
            <a:endParaRPr lang="es-E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dist="107763" dir="2700000" algn="ctr" rotWithShape="0">
                  <a:srgbClr val="9999FF">
                    <a:alpha val="5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Chiller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93023">
            <a:off x="8127330" y="5760477"/>
            <a:ext cx="514780" cy="60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571472" y="2071678"/>
            <a:ext cx="79724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/>
            <a:r>
              <a:rPr lang="es-ES" sz="2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EL PIE HUMANO</a:t>
            </a:r>
          </a:p>
          <a:p>
            <a:pPr algn="ctr"/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algn="ctr"/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La parte final de la pierna, soporta el peso del cuerpo y permite caminar. </a:t>
            </a: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Está unida a la TIBIA y al PERONÉ a la altura del tobillo.</a:t>
            </a: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El pie comprende tres partes:</a:t>
            </a:r>
          </a:p>
          <a:p>
            <a:pPr>
              <a:buFontTx/>
              <a:buChar char="-"/>
            </a:pPr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El tarso o empeine</a:t>
            </a:r>
          </a:p>
          <a:p>
            <a:pPr>
              <a:buFontTx/>
              <a:buChar char="-"/>
            </a:pPr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 el metatarso</a:t>
            </a:r>
          </a:p>
          <a:p>
            <a:pPr>
              <a:buFontTx/>
              <a:buChar char="-"/>
            </a:pPr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Los dedos</a:t>
            </a:r>
          </a:p>
          <a:p>
            <a:pPr>
              <a:buFontTx/>
              <a:buChar char="-"/>
            </a:pPr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Todos sus huesos se conecta a través de ligamentos </a:t>
            </a: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pic>
        <p:nvPicPr>
          <p:cNvPr id="5" name="Picture 2" descr="http://us.123rf.com/400wm/400/400/eraxion/eraxion1006/eraxion100600384/7148968-pie-humano-con-tobillo-resalta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2762269" cy="20717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71472" y="1285860"/>
            <a:ext cx="8143932" cy="2123658"/>
          </a:xfrm>
          <a:prstGeom prst="rect">
            <a:avLst/>
          </a:prstGeom>
          <a:ln/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nap ITC" pitchFamily="82" charset="0"/>
              </a:rPr>
              <a:t>MÚSCULOS </a:t>
            </a:r>
          </a:p>
          <a:p>
            <a:pPr algn="ctr"/>
            <a:r>
              <a:rPr lang="es-E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nap ITC" pitchFamily="82" charset="0"/>
              </a:rPr>
              <a:t>DEL</a:t>
            </a:r>
          </a:p>
          <a:p>
            <a:pPr algn="ctr"/>
            <a:r>
              <a:rPr lang="es-E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nap ITC" pitchFamily="82" charset="0"/>
              </a:rPr>
              <a:t>PIE HUMANO</a:t>
            </a:r>
            <a:endParaRPr lang="es-E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nap ITC" pitchFamily="82" charset="0"/>
            </a:endParaRPr>
          </a:p>
        </p:txBody>
      </p:sp>
      <p:sp>
        <p:nvSpPr>
          <p:cNvPr id="14338" name="AutoShape 2" descr="p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4" name="Picture 4" descr="http://thumbs.dreamstime.com/thumb_483/1267624791XJ4tpk.jpg"/>
          <p:cNvPicPr>
            <a:picLocks noChangeAspect="1" noChangeArrowheads="1"/>
          </p:cNvPicPr>
          <p:nvPr/>
        </p:nvPicPr>
        <p:blipFill>
          <a:blip r:embed="rId2" cstate="print"/>
          <a:srcRect l="18750" r="25000"/>
          <a:stretch>
            <a:fillRect/>
          </a:stretch>
        </p:blipFill>
        <p:spPr bwMode="auto">
          <a:xfrm>
            <a:off x="428596" y="3522207"/>
            <a:ext cx="1285884" cy="2767689"/>
          </a:xfrm>
          <a:prstGeom prst="rect">
            <a:avLst/>
          </a:prstGeom>
          <a:noFill/>
        </p:spPr>
      </p:pic>
      <p:pic>
        <p:nvPicPr>
          <p:cNvPr id="5" name="Picture 6" descr="http://4.bp.blogspot.com/-h3rtCUBcZuQ/Td8Nu2p_6zI/AAAAAAAAPy4/gzGjvhg-VQE/s1600/musculos-cuerpo-humano%2Bcorrien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3614254"/>
            <a:ext cx="1714512" cy="27315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p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6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 l="1410" r="2572" b="6221"/>
          <a:stretch>
            <a:fillRect/>
          </a:stretch>
        </p:blipFill>
        <p:spPr bwMode="auto">
          <a:xfrm>
            <a:off x="428596" y="642918"/>
            <a:ext cx="8385802" cy="564360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p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571472" y="571480"/>
            <a:ext cx="797245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LOS MÚSCULOS DEL PIE:</a:t>
            </a:r>
          </a:p>
          <a:p>
            <a:pPr algn="ctr"/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Atendiendo a su origen o inserción proximal se denominan intrínsecos o extrínsecos. </a:t>
            </a: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00034" y="2000240"/>
            <a:ext cx="364333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r>
              <a:rPr lang="es-ES" sz="2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MÚSCULOS  INTRÍNSECOS:</a:t>
            </a:r>
          </a:p>
          <a:p>
            <a:endParaRPr lang="es-ES" sz="2000" b="1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aquellos que tienen origen y terminación (o inserción distal)  en el mismo pie. Consigue los movimientos de los dedos : flexión, extensión, abducción y aducción</a:t>
            </a: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4500562" y="2214554"/>
            <a:ext cx="421484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s-ES" sz="2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MÚSCULOS  EXTRÍNSECOS</a:t>
            </a:r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: </a:t>
            </a: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encargados en el movimientos del tobillo y pie . Aunque están en la pierna, ejercen su tracción tirando de las inserciones óseas del tobillo y pie. Consigue los movimientos: flexión dorsal, flexión plantar, inversión y eversión del pie.</a:t>
            </a:r>
          </a:p>
          <a:p>
            <a:r>
              <a:rPr lang="es-ES" sz="2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Se originan de los huesos de la pierna (todos salvo el poplíteo)  </a:t>
            </a: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2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p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00034" y="428604"/>
            <a:ext cx="400052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s-ES" sz="2000" b="1" dirty="0" smtClean="0">
                <a:solidFill>
                  <a:schemeClr val="accent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MÚSCULOS  EXTRÍNSECOS</a:t>
            </a:r>
          </a:p>
          <a:p>
            <a:endParaRPr lang="es-ES" sz="2000" b="1" dirty="0" smtClean="0">
              <a:solidFill>
                <a:schemeClr val="accent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2000" dirty="0" smtClean="0">
              <a:solidFill>
                <a:schemeClr val="accent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2000" dirty="0" smtClean="0">
              <a:solidFill>
                <a:schemeClr val="accent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2000" dirty="0" smtClean="0">
              <a:solidFill>
                <a:schemeClr val="accent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s-CO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pic>
        <p:nvPicPr>
          <p:cNvPr id="7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 l="1410" r="2572" b="6221"/>
          <a:stretch>
            <a:fillRect/>
          </a:stretch>
        </p:blipFill>
        <p:spPr bwMode="auto">
          <a:xfrm>
            <a:off x="428595" y="1000108"/>
            <a:ext cx="7855053" cy="5286411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500034" y="3286124"/>
            <a:ext cx="1504023" cy="490083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Rectángulo"/>
          <p:cNvSpPr/>
          <p:nvPr/>
        </p:nvSpPr>
        <p:spPr>
          <a:xfrm>
            <a:off x="6929454" y="4143380"/>
            <a:ext cx="1289709" cy="490083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Rectángulo"/>
          <p:cNvSpPr/>
          <p:nvPr/>
        </p:nvSpPr>
        <p:spPr>
          <a:xfrm>
            <a:off x="6858016" y="3000372"/>
            <a:ext cx="1361147" cy="490083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Rectángulo"/>
          <p:cNvSpPr/>
          <p:nvPr/>
        </p:nvSpPr>
        <p:spPr>
          <a:xfrm>
            <a:off x="928662" y="1928802"/>
            <a:ext cx="1000132" cy="285752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Tríceps</a:t>
            </a:r>
            <a:endParaRPr lang="es-CO" sz="1400" dirty="0">
              <a:solidFill>
                <a:schemeClr val="bg1"/>
              </a:solidFill>
            </a:endParaRPr>
          </a:p>
        </p:txBody>
      </p:sp>
      <p:cxnSp>
        <p:nvCxnSpPr>
          <p:cNvPr id="13" name="12 Conector recto"/>
          <p:cNvCxnSpPr>
            <a:stCxn id="11" idx="3"/>
          </p:cNvCxnSpPr>
          <p:nvPr/>
        </p:nvCxnSpPr>
        <p:spPr>
          <a:xfrm flipV="1">
            <a:off x="1928794" y="1785928"/>
            <a:ext cx="428628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p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785786" y="857232"/>
            <a:ext cx="71438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s-ES" sz="32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MÚSCULOS del grupo DORSAL del pie</a:t>
            </a:r>
          </a:p>
          <a:p>
            <a:endParaRPr lang="es-ES" sz="32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32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32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endParaRPr lang="es-ES" sz="32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s-CO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es-CO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3429024" cy="2143140"/>
          </a:xfrm>
        </p:spPr>
        <p:txBody>
          <a:bodyPr/>
          <a:lstStyle/>
          <a:p>
            <a:r>
              <a:rPr lang="es-CO" sz="2400" dirty="0" smtClean="0"/>
              <a:t>-Extensor corto de los dedos </a:t>
            </a:r>
            <a:br>
              <a:rPr lang="es-CO" sz="2400" dirty="0" smtClean="0"/>
            </a:br>
            <a:r>
              <a:rPr lang="es-CO" sz="2400" dirty="0" smtClean="0"/>
              <a:t/>
            </a:r>
            <a:br>
              <a:rPr lang="es-CO" sz="2400" dirty="0" smtClean="0"/>
            </a:br>
            <a:r>
              <a:rPr lang="es-CO" sz="2400" dirty="0" smtClean="0"/>
              <a:t>-Extensor corto del dedo gordo (Pedio)</a:t>
            </a:r>
            <a:endParaRPr lang="es-CO" sz="2400" dirty="0"/>
          </a:p>
        </p:txBody>
      </p:sp>
      <p:sp>
        <p:nvSpPr>
          <p:cNvPr id="8" name="AutoShape 2" descr="p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9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 l="1410" t="7123" r="52784" b="6221"/>
          <a:stretch>
            <a:fillRect/>
          </a:stretch>
        </p:blipFill>
        <p:spPr bwMode="auto">
          <a:xfrm>
            <a:off x="4643438" y="1571612"/>
            <a:ext cx="3929090" cy="4749351"/>
          </a:xfrm>
          <a:prstGeom prst="rect">
            <a:avLst/>
          </a:prstGeom>
          <a:noFill/>
        </p:spPr>
      </p:pic>
      <p:sp>
        <p:nvSpPr>
          <p:cNvPr id="10" name="5 Título"/>
          <p:cNvSpPr txBox="1">
            <a:spLocks/>
          </p:cNvSpPr>
          <p:nvPr/>
        </p:nvSpPr>
        <p:spPr bwMode="auto">
          <a:xfrm>
            <a:off x="4786314" y="2357430"/>
            <a:ext cx="12858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(Pedio) </a:t>
            </a:r>
            <a:endParaRPr kumimoji="0" lang="es-CO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714876" y="2357430"/>
            <a:ext cx="1571636" cy="857256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Rectángulo"/>
          <p:cNvSpPr/>
          <p:nvPr/>
        </p:nvSpPr>
        <p:spPr>
          <a:xfrm>
            <a:off x="4714876" y="3357562"/>
            <a:ext cx="1571636" cy="500066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Selling a Product or Servic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869</TotalTime>
  <Words>311</Words>
  <Application>Microsoft Office PowerPoint</Application>
  <PresentationFormat>Presentación en pantalla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Selling a Product or Service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-Extensor corto de los dedos   -Extensor corto del dedo gordo (Pedio)</vt:lpstr>
      <vt:lpstr>- Abductor del Hallux (dedo gordo) - Flexor corto de los dedos - Abductor del quinto dedo</vt:lpstr>
      <vt:lpstr>- Abductor del Hallux (dedo gordo) es aproximador  - A    - Flexor corto del primer dedo (gordo) – Fle  - Abductor del primer dedo  (separador) - S</vt:lpstr>
      <vt:lpstr> - Flexor corto plantar (de los dedo) F  - Accesorio del flexor largo - A  - Lumbricales del pie- L  - Inter- Óseos del pie  (plantares y dorsales) - l</vt:lpstr>
      <vt:lpstr>- Abductor del quinto dedo - S    - Oponente del quinto dedo - O  - Flexor corto del quinto dedo - F</vt:lpstr>
      <vt:lpstr>Diapositiva 14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PC5</cp:lastModifiedBy>
  <cp:revision>338</cp:revision>
  <dcterms:created xsi:type="dcterms:W3CDTF">2008-01-22T01:19:39Z</dcterms:created>
  <dcterms:modified xsi:type="dcterms:W3CDTF">2011-10-04T01:41:32Z</dcterms:modified>
</cp:coreProperties>
</file>