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5" r:id="rId2"/>
    <p:sldId id="260" r:id="rId3"/>
    <p:sldId id="256" r:id="rId4"/>
    <p:sldId id="257" r:id="rId5"/>
    <p:sldId id="258" r:id="rId6"/>
    <p:sldId id="259" r:id="rId7"/>
    <p:sldId id="261" r:id="rId8"/>
    <p:sldId id="262" r:id="rId9"/>
    <p:sldId id="263" r:id="rId10"/>
    <p:sldId id="264" r:id="rId11"/>
    <p:sldId id="266" r:id="rId12"/>
    <p:sldId id="267" r:id="rId13"/>
    <p:sldId id="268" r:id="rId14"/>
    <p:sldId id="274" r:id="rId15"/>
    <p:sldId id="269" r:id="rId16"/>
    <p:sldId id="275" r:id="rId17"/>
    <p:sldId id="270" r:id="rId18"/>
    <p:sldId id="276" r:id="rId19"/>
    <p:sldId id="271" r:id="rId20"/>
    <p:sldId id="273" r:id="rId21"/>
    <p:sldId id="272"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196" autoAdjust="0"/>
    <p:restoredTop sz="94737" autoAdjust="0"/>
  </p:normalViewPr>
  <p:slideViewPr>
    <p:cSldViewPr>
      <p:cViewPr varScale="1">
        <p:scale>
          <a:sx n="83" d="100"/>
          <a:sy n="83" d="100"/>
        </p:scale>
        <p:origin x="-120" y="-84"/>
      </p:cViewPr>
      <p:guideLst>
        <p:guide orient="horz" pos="2160"/>
        <p:guide pos="2880"/>
      </p:guideLst>
    </p:cSldViewPr>
  </p:slideViewPr>
  <p:outlineViewPr>
    <p:cViewPr>
      <p:scale>
        <a:sx n="33" d="100"/>
        <a:sy n="33" d="100"/>
      </p:scale>
      <p:origin x="0" y="175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25C64-D326-4BF5-AEB2-079B9B6B6144}" type="datetimeFigureOut">
              <a:rPr lang="es-CO" smtClean="0"/>
              <a:t>10/09/2009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E67B4-067D-4286-86F3-78F83ABA9961}" type="slidenum">
              <a:rPr lang="es-CO" smtClean="0"/>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 hay notas</a:t>
            </a:r>
            <a:endParaRPr lang="es-CO" dirty="0"/>
          </a:p>
        </p:txBody>
      </p:sp>
      <p:sp>
        <p:nvSpPr>
          <p:cNvPr id="4" name="3 Marcador de número de diapositiva"/>
          <p:cNvSpPr>
            <a:spLocks noGrp="1"/>
          </p:cNvSpPr>
          <p:nvPr>
            <p:ph type="sldNum" sz="quarter" idx="10"/>
          </p:nvPr>
        </p:nvSpPr>
        <p:spPr/>
        <p:txBody>
          <a:bodyPr/>
          <a:lstStyle/>
          <a:p>
            <a:fld id="{2D6E67B4-067D-4286-86F3-78F83ABA9961}" type="slidenum">
              <a:rPr lang="es-CO" smtClean="0"/>
              <a:t>7</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 hay notas</a:t>
            </a:r>
            <a:endParaRPr lang="es-CO" dirty="0"/>
          </a:p>
        </p:txBody>
      </p:sp>
      <p:sp>
        <p:nvSpPr>
          <p:cNvPr id="4" name="3 Marcador de número de diapositiva"/>
          <p:cNvSpPr>
            <a:spLocks noGrp="1"/>
          </p:cNvSpPr>
          <p:nvPr>
            <p:ph type="sldNum" sz="quarter" idx="10"/>
          </p:nvPr>
        </p:nvSpPr>
        <p:spPr/>
        <p:txBody>
          <a:bodyPr/>
          <a:lstStyle/>
          <a:p>
            <a:fld id="{2D6E67B4-067D-4286-86F3-78F83ABA9961}" type="slidenum">
              <a:rPr lang="es-CO" smtClean="0"/>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99F9A667-956B-47CC-AE03-582AB648B818}" type="datetimeFigureOut">
              <a:rPr lang="es-AR"/>
              <a:pPr>
                <a:defRPr/>
              </a:pPr>
              <a:t>10/09/2009</a:t>
            </a:fld>
            <a:endParaRPr lang="es-AR"/>
          </a:p>
        </p:txBody>
      </p:sp>
      <p:sp>
        <p:nvSpPr>
          <p:cNvPr id="5" name="18 Marcador de pie de página"/>
          <p:cNvSpPr>
            <a:spLocks noGrp="1"/>
          </p:cNvSpPr>
          <p:nvPr>
            <p:ph type="ftr" sz="quarter" idx="11"/>
          </p:nvPr>
        </p:nvSpPr>
        <p:spPr/>
        <p:txBody>
          <a:bodyPr/>
          <a:lstStyle>
            <a:lvl1pPr>
              <a:defRPr/>
            </a:lvl1pPr>
          </a:lstStyle>
          <a:p>
            <a:pPr>
              <a:defRPr/>
            </a:pPr>
            <a:endParaRPr lang="es-AR"/>
          </a:p>
        </p:txBody>
      </p:sp>
      <p:sp>
        <p:nvSpPr>
          <p:cNvPr id="6" name="26 Marcador de número de diapositiva"/>
          <p:cNvSpPr>
            <a:spLocks noGrp="1"/>
          </p:cNvSpPr>
          <p:nvPr>
            <p:ph type="sldNum" sz="quarter" idx="12"/>
          </p:nvPr>
        </p:nvSpPr>
        <p:spPr/>
        <p:txBody>
          <a:bodyPr/>
          <a:lstStyle>
            <a:lvl1pPr>
              <a:defRPr/>
            </a:lvl1pPr>
          </a:lstStyle>
          <a:p>
            <a:pPr>
              <a:defRPr/>
            </a:pPr>
            <a:fld id="{EA719CA2-0A84-4FDD-A157-CA5BC0BD2472}"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F910331-BF90-4A93-88B6-35E80E2B1E96}" type="datetimeFigureOut">
              <a:rPr lang="es-AR"/>
              <a:pPr>
                <a:defRPr/>
              </a:pPr>
              <a:t>10/09/2009</a:t>
            </a:fld>
            <a:endParaRPr lang="es-AR"/>
          </a:p>
        </p:txBody>
      </p:sp>
      <p:sp>
        <p:nvSpPr>
          <p:cNvPr id="5" name="21 Marcador de pie de página"/>
          <p:cNvSpPr>
            <a:spLocks noGrp="1"/>
          </p:cNvSpPr>
          <p:nvPr>
            <p:ph type="ftr" sz="quarter" idx="11"/>
          </p:nvPr>
        </p:nvSpPr>
        <p:spPr/>
        <p:txBody>
          <a:bodyPr/>
          <a:lstStyle>
            <a:lvl1pPr>
              <a:defRPr/>
            </a:lvl1pPr>
          </a:lstStyle>
          <a:p>
            <a:pPr>
              <a:defRPr/>
            </a:pPr>
            <a:endParaRPr lang="es-AR"/>
          </a:p>
        </p:txBody>
      </p:sp>
      <p:sp>
        <p:nvSpPr>
          <p:cNvPr id="6" name="17 Marcador de número de diapositiva"/>
          <p:cNvSpPr>
            <a:spLocks noGrp="1"/>
          </p:cNvSpPr>
          <p:nvPr>
            <p:ph type="sldNum" sz="quarter" idx="12"/>
          </p:nvPr>
        </p:nvSpPr>
        <p:spPr/>
        <p:txBody>
          <a:bodyPr/>
          <a:lstStyle>
            <a:lvl1pPr>
              <a:defRPr/>
            </a:lvl1pPr>
          </a:lstStyle>
          <a:p>
            <a:pPr>
              <a:defRPr/>
            </a:pPr>
            <a:fld id="{1102A4AF-49D9-401F-B5D1-2B04EF9FC959}"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3C2D23A-1E8E-40E8-A545-0D12A43F2F93}" type="datetimeFigureOut">
              <a:rPr lang="es-AR"/>
              <a:pPr>
                <a:defRPr/>
              </a:pPr>
              <a:t>10/09/2009</a:t>
            </a:fld>
            <a:endParaRPr lang="es-AR"/>
          </a:p>
        </p:txBody>
      </p:sp>
      <p:sp>
        <p:nvSpPr>
          <p:cNvPr id="5" name="21 Marcador de pie de página"/>
          <p:cNvSpPr>
            <a:spLocks noGrp="1"/>
          </p:cNvSpPr>
          <p:nvPr>
            <p:ph type="ftr" sz="quarter" idx="11"/>
          </p:nvPr>
        </p:nvSpPr>
        <p:spPr/>
        <p:txBody>
          <a:bodyPr/>
          <a:lstStyle>
            <a:lvl1pPr>
              <a:defRPr/>
            </a:lvl1pPr>
          </a:lstStyle>
          <a:p>
            <a:pPr>
              <a:defRPr/>
            </a:pPr>
            <a:endParaRPr lang="es-AR"/>
          </a:p>
        </p:txBody>
      </p:sp>
      <p:sp>
        <p:nvSpPr>
          <p:cNvPr id="6" name="17 Marcador de número de diapositiva"/>
          <p:cNvSpPr>
            <a:spLocks noGrp="1"/>
          </p:cNvSpPr>
          <p:nvPr>
            <p:ph type="sldNum" sz="quarter" idx="12"/>
          </p:nvPr>
        </p:nvSpPr>
        <p:spPr/>
        <p:txBody>
          <a:bodyPr/>
          <a:lstStyle>
            <a:lvl1pPr>
              <a:defRPr/>
            </a:lvl1pPr>
          </a:lstStyle>
          <a:p>
            <a:pPr>
              <a:defRPr/>
            </a:pPr>
            <a:fld id="{91AD41F4-120B-48A2-B0AE-4CE3488CD876}"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C28B6C5-B9B8-43DC-A218-91F70AC4626F}" type="datetimeFigureOut">
              <a:rPr lang="es-AR"/>
              <a:pPr>
                <a:defRPr/>
              </a:pPr>
              <a:t>10/09/2009</a:t>
            </a:fld>
            <a:endParaRPr lang="es-AR"/>
          </a:p>
        </p:txBody>
      </p:sp>
      <p:sp>
        <p:nvSpPr>
          <p:cNvPr id="5" name="21 Marcador de pie de página"/>
          <p:cNvSpPr>
            <a:spLocks noGrp="1"/>
          </p:cNvSpPr>
          <p:nvPr>
            <p:ph type="ftr" sz="quarter" idx="11"/>
          </p:nvPr>
        </p:nvSpPr>
        <p:spPr/>
        <p:txBody>
          <a:bodyPr/>
          <a:lstStyle>
            <a:lvl1pPr>
              <a:defRPr/>
            </a:lvl1pPr>
          </a:lstStyle>
          <a:p>
            <a:pPr>
              <a:defRPr/>
            </a:pPr>
            <a:endParaRPr lang="es-AR"/>
          </a:p>
        </p:txBody>
      </p:sp>
      <p:sp>
        <p:nvSpPr>
          <p:cNvPr id="6" name="17 Marcador de número de diapositiva"/>
          <p:cNvSpPr>
            <a:spLocks noGrp="1"/>
          </p:cNvSpPr>
          <p:nvPr>
            <p:ph type="sldNum" sz="quarter" idx="12"/>
          </p:nvPr>
        </p:nvSpPr>
        <p:spPr/>
        <p:txBody>
          <a:bodyPr/>
          <a:lstStyle>
            <a:lvl1pPr>
              <a:defRPr/>
            </a:lvl1pPr>
          </a:lstStyle>
          <a:p>
            <a:pPr>
              <a:defRPr/>
            </a:pPr>
            <a:fld id="{FCBD00A4-4BB9-4EB3-A911-6B5695AC3B30}"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49697E1-61B6-4460-A226-42E3018A92AE}" type="datetimeFigureOut">
              <a:rPr lang="es-AR"/>
              <a:pPr>
                <a:defRPr/>
              </a:pPr>
              <a:t>10/09/2009</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8E93AEB-67B6-4105-8B12-556E109C6731}"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7235047E-64A6-46CB-AB8C-3588F804953C}" type="datetimeFigureOut">
              <a:rPr lang="es-AR"/>
              <a:pPr>
                <a:defRPr/>
              </a:pPr>
              <a:t>10/09/2009</a:t>
            </a:fld>
            <a:endParaRPr lang="es-AR"/>
          </a:p>
        </p:txBody>
      </p:sp>
      <p:sp>
        <p:nvSpPr>
          <p:cNvPr id="6" name="21 Marcador de pie de página"/>
          <p:cNvSpPr>
            <a:spLocks noGrp="1"/>
          </p:cNvSpPr>
          <p:nvPr>
            <p:ph type="ftr" sz="quarter" idx="11"/>
          </p:nvPr>
        </p:nvSpPr>
        <p:spPr/>
        <p:txBody>
          <a:bodyPr/>
          <a:lstStyle>
            <a:lvl1pPr>
              <a:defRPr/>
            </a:lvl1pPr>
          </a:lstStyle>
          <a:p>
            <a:pPr>
              <a:defRPr/>
            </a:pPr>
            <a:endParaRPr lang="es-AR"/>
          </a:p>
        </p:txBody>
      </p:sp>
      <p:sp>
        <p:nvSpPr>
          <p:cNvPr id="7" name="17 Marcador de número de diapositiva"/>
          <p:cNvSpPr>
            <a:spLocks noGrp="1"/>
          </p:cNvSpPr>
          <p:nvPr>
            <p:ph type="sldNum" sz="quarter" idx="12"/>
          </p:nvPr>
        </p:nvSpPr>
        <p:spPr/>
        <p:txBody>
          <a:bodyPr/>
          <a:lstStyle>
            <a:lvl1pPr>
              <a:defRPr/>
            </a:lvl1pPr>
          </a:lstStyle>
          <a:p>
            <a:pPr>
              <a:defRPr/>
            </a:pPr>
            <a:fld id="{6F6E9B0C-3900-42AF-9271-6B70DBDA2174}"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9F99649E-924A-44A4-9838-66DD8DB183DB}" type="datetimeFigureOut">
              <a:rPr lang="es-AR"/>
              <a:pPr>
                <a:defRPr/>
              </a:pPr>
              <a:t>10/09/2009</a:t>
            </a:fld>
            <a:endParaRPr lang="es-AR"/>
          </a:p>
        </p:txBody>
      </p:sp>
      <p:sp>
        <p:nvSpPr>
          <p:cNvPr id="8" name="21 Marcador de pie de página"/>
          <p:cNvSpPr>
            <a:spLocks noGrp="1"/>
          </p:cNvSpPr>
          <p:nvPr>
            <p:ph type="ftr" sz="quarter" idx="11"/>
          </p:nvPr>
        </p:nvSpPr>
        <p:spPr/>
        <p:txBody>
          <a:bodyPr/>
          <a:lstStyle>
            <a:lvl1pPr>
              <a:defRPr/>
            </a:lvl1pPr>
          </a:lstStyle>
          <a:p>
            <a:pPr>
              <a:defRPr/>
            </a:pPr>
            <a:endParaRPr lang="es-AR"/>
          </a:p>
        </p:txBody>
      </p:sp>
      <p:sp>
        <p:nvSpPr>
          <p:cNvPr id="9" name="17 Marcador de número de diapositiva"/>
          <p:cNvSpPr>
            <a:spLocks noGrp="1"/>
          </p:cNvSpPr>
          <p:nvPr>
            <p:ph type="sldNum" sz="quarter" idx="12"/>
          </p:nvPr>
        </p:nvSpPr>
        <p:spPr/>
        <p:txBody>
          <a:bodyPr/>
          <a:lstStyle>
            <a:lvl1pPr>
              <a:defRPr/>
            </a:lvl1pPr>
          </a:lstStyle>
          <a:p>
            <a:pPr>
              <a:defRPr/>
            </a:pPr>
            <a:fld id="{1A7286BE-2312-4228-8207-C493FFB459F3}"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BCE369DB-04E0-4010-ACC8-F147E7064E66}" type="datetimeFigureOut">
              <a:rPr lang="es-AR"/>
              <a:pPr>
                <a:defRPr/>
              </a:pPr>
              <a:t>10/09/2009</a:t>
            </a:fld>
            <a:endParaRPr lang="es-AR"/>
          </a:p>
        </p:txBody>
      </p:sp>
      <p:sp>
        <p:nvSpPr>
          <p:cNvPr id="4" name="21 Marcador de pie de página"/>
          <p:cNvSpPr>
            <a:spLocks noGrp="1"/>
          </p:cNvSpPr>
          <p:nvPr>
            <p:ph type="ftr" sz="quarter" idx="11"/>
          </p:nvPr>
        </p:nvSpPr>
        <p:spPr/>
        <p:txBody>
          <a:bodyPr/>
          <a:lstStyle>
            <a:lvl1pPr>
              <a:defRPr/>
            </a:lvl1pPr>
          </a:lstStyle>
          <a:p>
            <a:pPr>
              <a:defRPr/>
            </a:pPr>
            <a:endParaRPr lang="es-AR"/>
          </a:p>
        </p:txBody>
      </p:sp>
      <p:sp>
        <p:nvSpPr>
          <p:cNvPr id="5" name="17 Marcador de número de diapositiva"/>
          <p:cNvSpPr>
            <a:spLocks noGrp="1"/>
          </p:cNvSpPr>
          <p:nvPr>
            <p:ph type="sldNum" sz="quarter" idx="12"/>
          </p:nvPr>
        </p:nvSpPr>
        <p:spPr/>
        <p:txBody>
          <a:bodyPr/>
          <a:lstStyle>
            <a:lvl1pPr>
              <a:defRPr/>
            </a:lvl1pPr>
          </a:lstStyle>
          <a:p>
            <a:pPr>
              <a:defRPr/>
            </a:pPr>
            <a:fld id="{AB052F8F-CC98-4BBC-B4E1-FB5A3671764B}"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0948F505-597E-46E8-80A2-97BF25D5E417}" type="datetimeFigureOut">
              <a:rPr lang="es-AR"/>
              <a:pPr>
                <a:defRPr/>
              </a:pPr>
              <a:t>10/09/2009</a:t>
            </a:fld>
            <a:endParaRPr lang="es-AR"/>
          </a:p>
        </p:txBody>
      </p:sp>
      <p:sp>
        <p:nvSpPr>
          <p:cNvPr id="3" name="21 Marcador de pie de página"/>
          <p:cNvSpPr>
            <a:spLocks noGrp="1"/>
          </p:cNvSpPr>
          <p:nvPr>
            <p:ph type="ftr" sz="quarter" idx="11"/>
          </p:nvPr>
        </p:nvSpPr>
        <p:spPr/>
        <p:txBody>
          <a:bodyPr/>
          <a:lstStyle>
            <a:lvl1pPr>
              <a:defRPr/>
            </a:lvl1pPr>
          </a:lstStyle>
          <a:p>
            <a:pPr>
              <a:defRPr/>
            </a:pPr>
            <a:endParaRPr lang="es-AR"/>
          </a:p>
        </p:txBody>
      </p:sp>
      <p:sp>
        <p:nvSpPr>
          <p:cNvPr id="4" name="17 Marcador de número de diapositiva"/>
          <p:cNvSpPr>
            <a:spLocks noGrp="1"/>
          </p:cNvSpPr>
          <p:nvPr>
            <p:ph type="sldNum" sz="quarter" idx="12"/>
          </p:nvPr>
        </p:nvSpPr>
        <p:spPr/>
        <p:txBody>
          <a:bodyPr/>
          <a:lstStyle>
            <a:lvl1pPr>
              <a:defRPr/>
            </a:lvl1pPr>
          </a:lstStyle>
          <a:p>
            <a:pPr>
              <a:defRPr/>
            </a:pPr>
            <a:fld id="{CBA909D1-E8A2-4617-8629-6D2CC4830734}"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FC1DF25-A49A-416E-81E7-C58202B9F485}" type="datetimeFigureOut">
              <a:rPr lang="es-AR"/>
              <a:pPr>
                <a:defRPr/>
              </a:pPr>
              <a:t>10/09/2009</a:t>
            </a:fld>
            <a:endParaRPr lang="es-AR"/>
          </a:p>
        </p:txBody>
      </p:sp>
      <p:sp>
        <p:nvSpPr>
          <p:cNvPr id="6" name="21 Marcador de pie de página"/>
          <p:cNvSpPr>
            <a:spLocks noGrp="1"/>
          </p:cNvSpPr>
          <p:nvPr>
            <p:ph type="ftr" sz="quarter" idx="11"/>
          </p:nvPr>
        </p:nvSpPr>
        <p:spPr/>
        <p:txBody>
          <a:bodyPr/>
          <a:lstStyle>
            <a:lvl1pPr>
              <a:defRPr/>
            </a:lvl1pPr>
          </a:lstStyle>
          <a:p>
            <a:pPr>
              <a:defRPr/>
            </a:pPr>
            <a:endParaRPr lang="es-AR"/>
          </a:p>
        </p:txBody>
      </p:sp>
      <p:sp>
        <p:nvSpPr>
          <p:cNvPr id="7" name="17 Marcador de número de diapositiva"/>
          <p:cNvSpPr>
            <a:spLocks noGrp="1"/>
          </p:cNvSpPr>
          <p:nvPr>
            <p:ph type="sldNum" sz="quarter" idx="12"/>
          </p:nvPr>
        </p:nvSpPr>
        <p:spPr/>
        <p:txBody>
          <a:bodyPr/>
          <a:lstStyle>
            <a:lvl1pPr>
              <a:defRPr/>
            </a:lvl1pPr>
          </a:lstStyle>
          <a:p>
            <a:pPr>
              <a:defRPr/>
            </a:pPr>
            <a:fld id="{C766622E-912E-480A-BFC2-3B174A83A9F0}"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63AD6882-611E-4CE7-8FC5-326C10399843}" type="datetimeFigureOut">
              <a:rPr lang="es-AR"/>
              <a:pPr>
                <a:defRPr/>
              </a:pPr>
              <a:t>10/09/2009</a:t>
            </a:fld>
            <a:endParaRPr lang="es-AR"/>
          </a:p>
        </p:txBody>
      </p:sp>
      <p:sp>
        <p:nvSpPr>
          <p:cNvPr id="10" name="5 Marcador de pie de página"/>
          <p:cNvSpPr>
            <a:spLocks noGrp="1"/>
          </p:cNvSpPr>
          <p:nvPr>
            <p:ph type="ftr" sz="quarter" idx="11"/>
          </p:nvPr>
        </p:nvSpPr>
        <p:spPr/>
        <p:txBody>
          <a:bodyPr/>
          <a:lstStyle>
            <a:lvl1pPr>
              <a:defRPr/>
            </a:lvl1pPr>
          </a:lstStyle>
          <a:p>
            <a:pPr>
              <a:defRPr/>
            </a:pPr>
            <a:endParaRPr lang="es-AR"/>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D3C66EFA-484C-4222-8905-997F787262E4}"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C3261DD9-2927-4FA9-B126-DF96E17A9BF3}" type="datetimeFigureOut">
              <a:rPr lang="es-AR"/>
              <a:pPr>
                <a:defRPr/>
              </a:pPr>
              <a:t>10/09/2009</a:t>
            </a:fld>
            <a:endParaRPr lang="es-A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131236F-6344-4EBC-8081-E9686AB4CE44}" type="slidenum">
              <a:rPr lang="es-AR"/>
              <a:pPr>
                <a:defRPr/>
              </a:pPr>
              <a:t>‹Nº›</a:t>
            </a:fld>
            <a:endParaRPr lang="es-AR"/>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upload.wikimedia.org/wikipedia/commons/b/ba/Hemoglobin_t-r_state_ani.gi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5 Título"/>
          <p:cNvSpPr>
            <a:spLocks noGrp="1"/>
          </p:cNvSpPr>
          <p:nvPr>
            <p:ph type="ctrTitle"/>
          </p:nvPr>
        </p:nvSpPr>
        <p:spPr/>
        <p:txBody>
          <a:bodyPr>
            <a:noAutofit/>
          </a:bodyPr>
          <a:lstStyle/>
          <a:p>
            <a:pPr eaLnBrk="1" fontAlgn="auto" hangingPunct="1">
              <a:spcAft>
                <a:spcPts val="0"/>
              </a:spcAft>
              <a:defRPr/>
            </a:pPr>
            <a:r>
              <a:rPr lang="es-AR" sz="6000" dirty="0" smtClean="0">
                <a:solidFill>
                  <a:schemeClr val="bg1"/>
                </a:solidFill>
              </a:rPr>
              <a:t>SANDRA VIANNEY FAJARDO</a:t>
            </a:r>
            <a:endParaRPr lang="es-AR" sz="6000" dirty="0">
              <a:solidFill>
                <a:schemeClr val="bg1"/>
              </a:solidFill>
            </a:endParaRPr>
          </a:p>
        </p:txBody>
      </p:sp>
      <p:sp>
        <p:nvSpPr>
          <p:cNvPr id="5124" name="6 Subtítulo"/>
          <p:cNvSpPr>
            <a:spLocks noGrp="1"/>
          </p:cNvSpPr>
          <p:nvPr>
            <p:ph type="subTitle" idx="1"/>
          </p:nvPr>
        </p:nvSpPr>
        <p:spPr>
          <a:xfrm>
            <a:off x="1371600" y="3886200"/>
            <a:ext cx="6400800" cy="900113"/>
          </a:xfrm>
        </p:spPr>
        <p:txBody>
          <a:bodyPr/>
          <a:lstStyle/>
          <a:p>
            <a:pPr marR="0" eaLnBrk="1" hangingPunct="1"/>
            <a:r>
              <a:rPr lang="es-AR" smtClean="0">
                <a:solidFill>
                  <a:schemeClr val="bg1"/>
                </a:solidFill>
              </a:rPr>
              <a:t>DOCENTE: BIOLOGIA CELULAR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r>
              <a:rPr lang="es-AR" smtClean="0"/>
              <a:t>Fosfolípidos </a:t>
            </a:r>
          </a:p>
        </p:txBody>
      </p:sp>
      <p:sp>
        <p:nvSpPr>
          <p:cNvPr id="14339" name="2 Marcador de contenido"/>
          <p:cNvSpPr>
            <a:spLocks noGrp="1"/>
          </p:cNvSpPr>
          <p:nvPr>
            <p:ph idx="1"/>
          </p:nvPr>
        </p:nvSpPr>
        <p:spPr>
          <a:xfrm>
            <a:off x="0" y="1935163"/>
            <a:ext cx="8786813" cy="2065337"/>
          </a:xfrm>
        </p:spPr>
        <p:txBody>
          <a:bodyPr/>
          <a:lstStyle/>
          <a:p>
            <a:pPr algn="just" eaLnBrk="1" hangingPunct="1">
              <a:buFont typeface="Wingdings 2" pitchFamily="18" charset="2"/>
              <a:buNone/>
            </a:pPr>
            <a:r>
              <a:rPr lang="es-AR" sz="2400" smtClean="0"/>
              <a:t>   Los fosfolípidos son un tipo de lípidos polares compuestos por un glicerol, al que se le unen dos ácidos grasos (1,2-diacilglicerol) y un grupo fosfato PO4.</a:t>
            </a:r>
          </a:p>
          <a:p>
            <a:pPr algn="just" eaLnBrk="1" hangingPunct="1">
              <a:buFont typeface="Wingdings 2" pitchFamily="18" charset="2"/>
              <a:buNone/>
            </a:pPr>
            <a:r>
              <a:rPr lang="es-AR" sz="2400" smtClean="0"/>
              <a:t>   Todas las membranas activas de las células poseen una bicapa de fosfolípidos.</a:t>
            </a:r>
          </a:p>
          <a:p>
            <a:pPr eaLnBrk="1" hangingPunct="1">
              <a:buFont typeface="Wingdings 2" pitchFamily="18" charset="2"/>
              <a:buNone/>
            </a:pPr>
            <a:r>
              <a:rPr lang="es-AR" sz="2400" smtClean="0"/>
              <a:t/>
            </a:r>
            <a:br>
              <a:rPr lang="es-AR" sz="2400" smtClean="0"/>
            </a:br>
            <a:endParaRPr lang="es-AR" sz="2400" smtClean="0"/>
          </a:p>
          <a:p>
            <a:pPr algn="just" eaLnBrk="1" hangingPunct="1">
              <a:buFont typeface="Wingdings 2" pitchFamily="18" charset="2"/>
              <a:buNone/>
            </a:pPr>
            <a:endParaRPr lang="es-AR" sz="2400" smtClean="0"/>
          </a:p>
        </p:txBody>
      </p:sp>
      <p:pic>
        <p:nvPicPr>
          <p:cNvPr id="14340" name="Picture 4"/>
          <p:cNvPicPr>
            <a:picLocks noChangeAspect="1" noChangeArrowheads="1"/>
          </p:cNvPicPr>
          <p:nvPr/>
        </p:nvPicPr>
        <p:blipFill>
          <a:blip r:embed="rId2"/>
          <a:srcRect l="1250" t="18750" r="62189" b="51250"/>
          <a:stretch>
            <a:fillRect/>
          </a:stretch>
        </p:blipFill>
        <p:spPr bwMode="auto">
          <a:xfrm>
            <a:off x="428625" y="4071938"/>
            <a:ext cx="3598863" cy="2214562"/>
          </a:xfrm>
          <a:prstGeom prst="rect">
            <a:avLst/>
          </a:prstGeom>
          <a:noFill/>
          <a:ln w="9525">
            <a:noFill/>
            <a:miter lim="800000"/>
            <a:headEnd/>
            <a:tailEnd/>
          </a:ln>
        </p:spPr>
      </p:pic>
      <p:sp>
        <p:nvSpPr>
          <p:cNvPr id="14341" name="4 CuadroTexto"/>
          <p:cNvSpPr txBox="1">
            <a:spLocks noChangeArrowheads="1"/>
          </p:cNvSpPr>
          <p:nvPr/>
        </p:nvSpPr>
        <p:spPr bwMode="auto">
          <a:xfrm>
            <a:off x="4786313" y="4071938"/>
            <a:ext cx="2643187" cy="1477962"/>
          </a:xfrm>
          <a:prstGeom prst="rect">
            <a:avLst/>
          </a:prstGeom>
          <a:noFill/>
          <a:ln w="9525">
            <a:noFill/>
            <a:miter lim="800000"/>
            <a:headEnd/>
            <a:tailEnd/>
          </a:ln>
        </p:spPr>
        <p:txBody>
          <a:bodyPr>
            <a:spAutoFit/>
          </a:bodyPr>
          <a:lstStyle/>
          <a:p>
            <a:pPr algn="just"/>
            <a:r>
              <a:rPr lang="es-AR"/>
              <a:t>En que lugar de la célula  podemos encontrar el Fosfatidil  etanolamina o cefalina  y que función cumple.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hangingPunct="1"/>
            <a:r>
              <a:rPr lang="es-AR" smtClean="0"/>
              <a:t>Esteroides</a:t>
            </a:r>
          </a:p>
        </p:txBody>
      </p:sp>
      <p:sp>
        <p:nvSpPr>
          <p:cNvPr id="15363" name="2 Marcador de contenido"/>
          <p:cNvSpPr>
            <a:spLocks noGrp="1"/>
          </p:cNvSpPr>
          <p:nvPr>
            <p:ph idx="1"/>
          </p:nvPr>
        </p:nvSpPr>
        <p:spPr>
          <a:xfrm>
            <a:off x="457200" y="1935163"/>
            <a:ext cx="8229600" cy="1350962"/>
          </a:xfrm>
        </p:spPr>
        <p:txBody>
          <a:bodyPr/>
          <a:lstStyle/>
          <a:p>
            <a:pPr algn="just" eaLnBrk="1" hangingPunct="1">
              <a:buFont typeface="Wingdings 2" pitchFamily="18" charset="2"/>
              <a:buNone/>
            </a:pPr>
            <a:r>
              <a:rPr lang="es-AR" smtClean="0"/>
              <a:t>   Todos los esteroides contienen un esqueleto de 17 átomos de carbono organizados en cuatro anillos. Ejemplo el colesterol</a:t>
            </a:r>
          </a:p>
        </p:txBody>
      </p:sp>
      <p:pic>
        <p:nvPicPr>
          <p:cNvPr id="15364" name="Picture 2"/>
          <p:cNvPicPr>
            <a:picLocks noChangeAspect="1" noChangeArrowheads="1"/>
          </p:cNvPicPr>
          <p:nvPr/>
        </p:nvPicPr>
        <p:blipFill>
          <a:blip r:embed="rId3"/>
          <a:srcRect l="37813" t="33749" r="20937" b="28751"/>
          <a:stretch>
            <a:fillRect/>
          </a:stretch>
        </p:blipFill>
        <p:spPr bwMode="auto">
          <a:xfrm>
            <a:off x="428625" y="3286125"/>
            <a:ext cx="5214938" cy="3000375"/>
          </a:xfrm>
          <a:prstGeom prst="rect">
            <a:avLst/>
          </a:prstGeom>
          <a:noFill/>
          <a:ln w="9525">
            <a:noFill/>
            <a:miter lim="800000"/>
            <a:headEnd/>
            <a:tailEnd/>
          </a:ln>
        </p:spPr>
      </p:pic>
      <p:sp>
        <p:nvSpPr>
          <p:cNvPr id="15365" name="4 CuadroTexto"/>
          <p:cNvSpPr txBox="1">
            <a:spLocks noChangeArrowheads="1"/>
          </p:cNvSpPr>
          <p:nvPr/>
        </p:nvSpPr>
        <p:spPr bwMode="auto">
          <a:xfrm>
            <a:off x="5929313" y="3643313"/>
            <a:ext cx="2500312" cy="1477962"/>
          </a:xfrm>
          <a:prstGeom prst="rect">
            <a:avLst/>
          </a:prstGeom>
          <a:noFill/>
          <a:ln w="9525">
            <a:noFill/>
            <a:miter lim="800000"/>
            <a:headEnd/>
            <a:tailEnd/>
          </a:ln>
        </p:spPr>
        <p:txBody>
          <a:bodyPr>
            <a:spAutoFit/>
          </a:bodyPr>
          <a:lstStyle/>
          <a:p>
            <a:pPr algn="just"/>
            <a:r>
              <a:rPr lang="es-AR"/>
              <a:t>En un párrafo menciona la relación entre los esteroides y las sales biliares, vitamina D y hormona.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0" y="0"/>
            <a:ext cx="9144000" cy="6858000"/>
          </a:xfrm>
        </p:spPr>
        <p:txBody>
          <a:bodyPr/>
          <a:lstStyle/>
          <a:p>
            <a:pPr eaLnBrk="1" hangingPunct="1">
              <a:buFont typeface="Wingdings 2" pitchFamily="18" charset="2"/>
              <a:buNone/>
            </a:pPr>
            <a:r>
              <a:rPr lang="es-AR" sz="2300" smtClean="0"/>
              <a:t>    En los mamíferos como el ser humano, cumplen importantes funciones:</a:t>
            </a:r>
          </a:p>
          <a:p>
            <a:pPr eaLnBrk="1" hangingPunct="1">
              <a:buFont typeface="Wingdings 2" pitchFamily="18" charset="2"/>
              <a:buNone/>
            </a:pPr>
            <a:endParaRPr lang="es-AR" sz="2300" b="1" smtClean="0"/>
          </a:p>
          <a:p>
            <a:pPr eaLnBrk="1" hangingPunct="1">
              <a:buFont typeface="Wingdings 2" pitchFamily="18" charset="2"/>
              <a:buNone/>
            </a:pPr>
            <a:r>
              <a:rPr lang="es-AR" sz="2300" b="1" smtClean="0"/>
              <a:t>Reguladora:</a:t>
            </a:r>
            <a:r>
              <a:rPr lang="es-AR" sz="2300" smtClean="0"/>
              <a:t> Algunos regulan los niveles de sal y la secreción de bilis.</a:t>
            </a:r>
          </a:p>
          <a:p>
            <a:pPr eaLnBrk="1" hangingPunct="1">
              <a:buFont typeface="Wingdings 2" pitchFamily="18" charset="2"/>
              <a:buNone/>
            </a:pPr>
            <a:endParaRPr lang="es-AR" sz="2300" b="1" smtClean="0"/>
          </a:p>
          <a:p>
            <a:pPr eaLnBrk="1" hangingPunct="1">
              <a:buFont typeface="Wingdings 2" pitchFamily="18" charset="2"/>
              <a:buNone/>
            </a:pPr>
            <a:r>
              <a:rPr lang="es-AR" sz="2300" b="1" smtClean="0"/>
              <a:t>Estructural:</a:t>
            </a:r>
            <a:r>
              <a:rPr lang="es-AR" sz="2300" smtClean="0"/>
              <a:t> El colesterol es un esteroide que forma la estructura de las membranas de las células junto con los fosfolípidos. </a:t>
            </a:r>
          </a:p>
          <a:p>
            <a:pPr eaLnBrk="1" hangingPunct="1">
              <a:buFont typeface="Wingdings 2" pitchFamily="18" charset="2"/>
              <a:buNone/>
            </a:pPr>
            <a:endParaRPr lang="es-AR" sz="2300" b="1" smtClean="0"/>
          </a:p>
          <a:p>
            <a:pPr eaLnBrk="1" hangingPunct="1">
              <a:buFont typeface="Wingdings 2" pitchFamily="18" charset="2"/>
              <a:buNone/>
            </a:pPr>
            <a:r>
              <a:rPr lang="es-AR" sz="2300" b="1" smtClean="0"/>
              <a:t>Hormonal:</a:t>
            </a:r>
            <a:r>
              <a:rPr lang="es-AR" sz="2300" smtClean="0"/>
              <a:t> Las hormonas esteroides son: </a:t>
            </a:r>
          </a:p>
          <a:p>
            <a:pPr lvl="1" eaLnBrk="1" hangingPunct="1"/>
            <a:r>
              <a:rPr lang="es-AR" sz="2300" smtClean="0"/>
              <a:t>Corticoides: glucocorticoides y mineralocorticoides. Existen múltiples fármacos con actividad corticoide, como la prednisona.</a:t>
            </a:r>
          </a:p>
          <a:p>
            <a:pPr lvl="1" eaLnBrk="1" hangingPunct="1"/>
            <a:r>
              <a:rPr lang="es-AR" sz="2300" smtClean="0"/>
              <a:t>Hormonas sexuales masculinas: son los andrógenos como la testosterona y sus derivados, los anabolizantes androgénicos esteroides; estos últimos llamados simplemente </a:t>
            </a:r>
            <a:r>
              <a:rPr lang="es-AR" sz="2300" b="1" smtClean="0"/>
              <a:t>esteroides</a:t>
            </a:r>
            <a:r>
              <a:rPr lang="es-AR" sz="2300" smtClean="0"/>
              <a:t>.</a:t>
            </a:r>
          </a:p>
          <a:p>
            <a:pPr lvl="1" eaLnBrk="1" hangingPunct="1"/>
            <a:r>
              <a:rPr lang="es-AR" sz="2300" smtClean="0"/>
              <a:t>Hormonas sexuales femeninas.</a:t>
            </a:r>
          </a:p>
          <a:p>
            <a:pPr lvl="1" eaLnBrk="1" hangingPunct="1"/>
            <a:r>
              <a:rPr lang="es-AR" sz="2300" smtClean="0"/>
              <a:t>Vitamina D y sus derivados.</a:t>
            </a:r>
          </a:p>
          <a:p>
            <a:pPr eaLnBrk="1" hangingPunct="1"/>
            <a:endParaRPr lang="es-AR" sz="1800" smtClean="0"/>
          </a:p>
          <a:p>
            <a:pPr algn="ctr" eaLnBrk="1" hangingPunct="1">
              <a:buFont typeface="Wingdings 2" pitchFamily="18" charset="2"/>
              <a:buNone/>
            </a:pPr>
            <a:endParaRPr lang="es-AR" sz="1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0" y="285750"/>
            <a:ext cx="8229600" cy="1143000"/>
          </a:xfrm>
        </p:spPr>
        <p:txBody>
          <a:bodyPr/>
          <a:lstStyle/>
          <a:p>
            <a:pPr eaLnBrk="1" hangingPunct="1"/>
            <a:r>
              <a:rPr lang="es-AR" smtClean="0"/>
              <a:t>carbohidratos,</a:t>
            </a:r>
          </a:p>
        </p:txBody>
      </p:sp>
      <p:sp>
        <p:nvSpPr>
          <p:cNvPr id="17411" name="2 Marcador de contenido"/>
          <p:cNvSpPr>
            <a:spLocks noGrp="1"/>
          </p:cNvSpPr>
          <p:nvPr>
            <p:ph idx="1"/>
          </p:nvPr>
        </p:nvSpPr>
        <p:spPr>
          <a:xfrm>
            <a:off x="285750" y="1500188"/>
            <a:ext cx="8229600" cy="5143500"/>
          </a:xfrm>
        </p:spPr>
        <p:txBody>
          <a:bodyPr/>
          <a:lstStyle/>
          <a:p>
            <a:pPr algn="just" eaLnBrk="1" hangingPunct="1">
              <a:buFont typeface="Wingdings 2" pitchFamily="18" charset="2"/>
              <a:buNone/>
            </a:pPr>
            <a:r>
              <a:rPr lang="es-AR" smtClean="0"/>
              <a:t>    Llamados glúcidos, se pueden encontrar casi de manera exclusiva en alimentos de origen vegetal.</a:t>
            </a:r>
          </a:p>
          <a:p>
            <a:pPr algn="just" eaLnBrk="1" hangingPunct="1">
              <a:buFont typeface="Wingdings 2" pitchFamily="18" charset="2"/>
              <a:buNone/>
            </a:pPr>
            <a:r>
              <a:rPr lang="es-AR" smtClean="0"/>
              <a:t>   </a:t>
            </a:r>
          </a:p>
          <a:p>
            <a:pPr algn="just" eaLnBrk="1" hangingPunct="1">
              <a:buFont typeface="Wingdings 2" pitchFamily="18" charset="2"/>
              <a:buNone/>
            </a:pPr>
            <a:r>
              <a:rPr lang="es-AR" smtClean="0"/>
              <a:t>   Se encuentra en las partes estructurales de los vegetales y también en los tejidos animales, como glucosa o glucógeno. Estos sirven como fuente de energía para todas las actividades celulares vitales. </a:t>
            </a:r>
          </a:p>
          <a:p>
            <a:pPr algn="just" eaLnBrk="1" hangingPunct="1">
              <a:buFont typeface="Wingdings 2" pitchFamily="18" charset="2"/>
              <a:buNone/>
            </a:pPr>
            <a:r>
              <a:rPr lang="es-AR" smtClean="0"/>
              <a:t/>
            </a:r>
            <a:br>
              <a:rPr lang="es-AR" smtClean="0"/>
            </a:br>
            <a:r>
              <a:rPr lang="es-AR" smtClean="0"/>
              <a:t>Las funciones que los glúcidos cumplen en el organismo son, energéticas, de ahorro de proteínas, regulan el metabolismo de las grasas y estructural.</a:t>
            </a:r>
          </a:p>
          <a:p>
            <a:pPr eaLnBrk="1" hangingPunct="1">
              <a:buFont typeface="Wingdings 2" pitchFamily="18" charset="2"/>
              <a:buNone/>
            </a:pPr>
            <a:endParaRPr lang="es-A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85750" y="1214438"/>
            <a:ext cx="4429125" cy="4214812"/>
          </a:xfrm>
          <a:prstGeom prst="rect">
            <a:avLst/>
          </a:prstGeom>
          <a:noFill/>
          <a:ln w="9525">
            <a:noFill/>
            <a:miter lim="800000"/>
            <a:headEnd/>
            <a:tailEnd/>
          </a:ln>
        </p:spPr>
      </p:pic>
      <p:sp>
        <p:nvSpPr>
          <p:cNvPr id="18435" name="4 CuadroTexto"/>
          <p:cNvSpPr txBox="1">
            <a:spLocks noChangeArrowheads="1"/>
          </p:cNvSpPr>
          <p:nvPr/>
        </p:nvSpPr>
        <p:spPr bwMode="auto">
          <a:xfrm>
            <a:off x="4786313" y="1357313"/>
            <a:ext cx="3857625" cy="4154487"/>
          </a:xfrm>
          <a:prstGeom prst="rect">
            <a:avLst/>
          </a:prstGeom>
          <a:noFill/>
          <a:ln w="9525">
            <a:noFill/>
            <a:miter lim="800000"/>
            <a:headEnd/>
            <a:tailEnd/>
          </a:ln>
        </p:spPr>
        <p:txBody>
          <a:bodyPr>
            <a:spAutoFit/>
          </a:bodyPr>
          <a:lstStyle/>
          <a:p>
            <a:pPr algn="just"/>
            <a:r>
              <a:rPr lang="es-AR" sz="2400" b="1"/>
              <a:t>El primer glúcido es el más pequeño que existe, tiene 3 átomos de carbono solamente, es además una aldosa porque posee un </a:t>
            </a:r>
            <a:br>
              <a:rPr lang="es-AR" sz="2400" b="1"/>
            </a:br>
            <a:r>
              <a:rPr lang="es-AR" sz="2400" b="1"/>
              <a:t>grupo aldehído (-CHO );</a:t>
            </a:r>
            <a:br>
              <a:rPr lang="es-AR" sz="2400" b="1"/>
            </a:br>
            <a:r>
              <a:rPr lang="es-AR" sz="2400" b="1"/>
              <a:t>el segundo ejemplo correspondería a una cetosa, por tener un </a:t>
            </a:r>
            <a:br>
              <a:rPr lang="es-AR" sz="2400" b="1"/>
            </a:br>
            <a:r>
              <a:rPr lang="es-AR" sz="2400" b="1"/>
              <a:t>grupo cetona (C=O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r>
              <a:rPr lang="es-AR" smtClean="0"/>
              <a:t>CLASIFICACION</a:t>
            </a:r>
          </a:p>
        </p:txBody>
      </p:sp>
      <p:sp>
        <p:nvSpPr>
          <p:cNvPr id="19459" name="2 Marcador de contenido"/>
          <p:cNvSpPr>
            <a:spLocks noGrp="1"/>
          </p:cNvSpPr>
          <p:nvPr>
            <p:ph idx="1"/>
          </p:nvPr>
        </p:nvSpPr>
        <p:spPr>
          <a:xfrm>
            <a:off x="0" y="1935163"/>
            <a:ext cx="5214938" cy="4922837"/>
          </a:xfrm>
        </p:spPr>
        <p:txBody>
          <a:bodyPr/>
          <a:lstStyle/>
          <a:p>
            <a:pPr algn="just" eaLnBrk="1" hangingPunct="1">
              <a:buFont typeface="Wingdings 2" pitchFamily="18" charset="2"/>
              <a:buNone/>
            </a:pPr>
            <a:r>
              <a:rPr lang="es-AR" smtClean="0"/>
              <a:t>   Los mas comunes son el almidón y la celulosa.C</a:t>
            </a:r>
            <a:r>
              <a:rPr lang="es-AR" sz="1600" smtClean="0"/>
              <a:t>6</a:t>
            </a:r>
            <a:r>
              <a:rPr lang="es-AR" sz="1200" smtClean="0"/>
              <a:t>  </a:t>
            </a:r>
            <a:r>
              <a:rPr lang="es-AR" sz="2400" smtClean="0"/>
              <a:t>H 12O</a:t>
            </a:r>
            <a:r>
              <a:rPr lang="es-AR" sz="1600" smtClean="0"/>
              <a:t>8</a:t>
            </a:r>
            <a:r>
              <a:rPr lang="es-AR" sz="800" smtClean="0"/>
              <a:t>  </a:t>
            </a:r>
            <a:endParaRPr lang="es-AR" smtClean="0"/>
          </a:p>
          <a:p>
            <a:pPr algn="just" eaLnBrk="1" hangingPunct="1">
              <a:buFont typeface="Wingdings 2" pitchFamily="18" charset="2"/>
              <a:buNone/>
            </a:pPr>
            <a:r>
              <a:rPr lang="es-AR" smtClean="0"/>
              <a:t>    </a:t>
            </a:r>
          </a:p>
          <a:p>
            <a:pPr algn="just" eaLnBrk="1" hangingPunct="1">
              <a:buFont typeface="Wingdings 2" pitchFamily="18" charset="2"/>
              <a:buNone/>
            </a:pPr>
            <a:r>
              <a:rPr lang="es-AR" smtClean="0"/>
              <a:t>    Se denominan macromoléculas.</a:t>
            </a:r>
          </a:p>
          <a:p>
            <a:pPr algn="just" eaLnBrk="1" hangingPunct="1">
              <a:buFont typeface="Wingdings 2" pitchFamily="18" charset="2"/>
              <a:buNone/>
            </a:pPr>
            <a:endParaRPr lang="es-AR" smtClean="0"/>
          </a:p>
          <a:p>
            <a:pPr algn="just" eaLnBrk="1" hangingPunct="1">
              <a:buFont typeface="Wingdings 2" pitchFamily="18" charset="2"/>
              <a:buNone/>
            </a:pPr>
            <a:r>
              <a:rPr lang="es-AR" smtClean="0"/>
              <a:t>   Los eslabones de estos dos son las mismas, unidades de azúcar denominada glucosa, por consiguiente las moléculas del glucosa son monómeros.</a:t>
            </a:r>
          </a:p>
        </p:txBody>
      </p:sp>
      <p:pic>
        <p:nvPicPr>
          <p:cNvPr id="19460" name="Picture 2"/>
          <p:cNvPicPr>
            <a:picLocks noChangeAspect="1" noChangeArrowheads="1"/>
          </p:cNvPicPr>
          <p:nvPr/>
        </p:nvPicPr>
        <p:blipFill>
          <a:blip r:embed="rId2"/>
          <a:srcRect l="58186" t="23750" r="4062" b="14999"/>
          <a:stretch>
            <a:fillRect/>
          </a:stretch>
        </p:blipFill>
        <p:spPr bwMode="auto">
          <a:xfrm>
            <a:off x="5214938" y="0"/>
            <a:ext cx="39290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0" y="0"/>
            <a:ext cx="8229600" cy="1143000"/>
          </a:xfrm>
        </p:spPr>
        <p:txBody>
          <a:bodyPr/>
          <a:lstStyle/>
          <a:p>
            <a:pPr eaLnBrk="1" hangingPunct="1"/>
            <a:r>
              <a:rPr lang="es-AR" smtClean="0"/>
              <a:t>MONOSACARIDOS</a:t>
            </a:r>
          </a:p>
        </p:txBody>
      </p:sp>
      <p:sp>
        <p:nvSpPr>
          <p:cNvPr id="20483" name="2 Marcador de contenido"/>
          <p:cNvSpPr>
            <a:spLocks noGrp="1"/>
          </p:cNvSpPr>
          <p:nvPr>
            <p:ph idx="1"/>
          </p:nvPr>
        </p:nvSpPr>
        <p:spPr>
          <a:xfrm>
            <a:off x="0" y="1214438"/>
            <a:ext cx="9144000" cy="5643562"/>
          </a:xfrm>
        </p:spPr>
        <p:txBody>
          <a:bodyPr/>
          <a:lstStyle/>
          <a:p>
            <a:pPr algn="just" eaLnBrk="1" hangingPunct="1">
              <a:buFont typeface="Wingdings 2" pitchFamily="18" charset="2"/>
              <a:buNone/>
            </a:pPr>
            <a:r>
              <a:rPr lang="es-AR" smtClean="0"/>
              <a:t>Se nombran añadiendo la terminación -</a:t>
            </a:r>
            <a:r>
              <a:rPr lang="es-AR" b="1" smtClean="0"/>
              <a:t>osa </a:t>
            </a:r>
            <a:r>
              <a:rPr lang="es-AR" smtClean="0"/>
              <a:t>al número de </a:t>
            </a:r>
          </a:p>
          <a:p>
            <a:pPr algn="just" eaLnBrk="1" hangingPunct="1">
              <a:buFont typeface="Wingdings 2" pitchFamily="18" charset="2"/>
              <a:buNone/>
            </a:pPr>
            <a:r>
              <a:rPr lang="es-AR" smtClean="0"/>
              <a:t>carbonos.</a:t>
            </a:r>
            <a:endParaRPr lang="es-AR" b="1" smtClean="0"/>
          </a:p>
          <a:p>
            <a:pPr algn="just" eaLnBrk="1" hangingPunct="1">
              <a:buFont typeface="Wingdings 2" pitchFamily="18" charset="2"/>
              <a:buNone/>
            </a:pPr>
            <a:r>
              <a:rPr lang="es-AR" b="1" smtClean="0"/>
              <a:t>Las triosas </a:t>
            </a:r>
            <a:r>
              <a:rPr lang="es-AR" smtClean="0"/>
              <a:t>: abundantes en el interior de la célula son </a:t>
            </a:r>
          </a:p>
          <a:p>
            <a:pPr algn="just" eaLnBrk="1" hangingPunct="1">
              <a:buFont typeface="Wingdings 2" pitchFamily="18" charset="2"/>
              <a:buNone/>
            </a:pPr>
            <a:r>
              <a:rPr lang="es-AR" smtClean="0"/>
              <a:t>metabolitos intermediarios de la degradación de la glucosa.</a:t>
            </a:r>
          </a:p>
          <a:p>
            <a:pPr algn="just" eaLnBrk="1" hangingPunct="1">
              <a:buFont typeface="Wingdings 2" pitchFamily="18" charset="2"/>
              <a:buNone/>
            </a:pPr>
            <a:r>
              <a:rPr lang="es-AR" smtClean="0"/>
              <a:t> </a:t>
            </a:r>
          </a:p>
          <a:p>
            <a:pPr algn="just" eaLnBrk="1" hangingPunct="1">
              <a:buFont typeface="Wingdings 2" pitchFamily="18" charset="2"/>
              <a:buNone/>
            </a:pPr>
            <a:r>
              <a:rPr lang="es-AR" b="1" smtClean="0"/>
              <a:t>Las pentosas:</a:t>
            </a:r>
            <a:r>
              <a:rPr lang="es-AR" smtClean="0"/>
              <a:t> son glúcidos de 5 carbonos y entre ellos se </a:t>
            </a:r>
          </a:p>
          <a:p>
            <a:pPr algn="just" eaLnBrk="1" hangingPunct="1">
              <a:buFont typeface="Wingdings 2" pitchFamily="18" charset="2"/>
              <a:buNone/>
            </a:pPr>
            <a:r>
              <a:rPr lang="es-AR" smtClean="0"/>
              <a:t>encuentran: </a:t>
            </a:r>
            <a:r>
              <a:rPr lang="es-AR" b="1" smtClean="0"/>
              <a:t>Ribosa</a:t>
            </a:r>
            <a:r>
              <a:rPr lang="es-AR" smtClean="0"/>
              <a:t> y </a:t>
            </a:r>
            <a:r>
              <a:rPr lang="es-AR" b="1" smtClean="0"/>
              <a:t>Desoxirribosa </a:t>
            </a:r>
            <a:r>
              <a:rPr lang="es-AR" smtClean="0"/>
              <a:t>, que forman parte de los </a:t>
            </a:r>
          </a:p>
          <a:p>
            <a:pPr algn="just" eaLnBrk="1" hangingPunct="1">
              <a:buFont typeface="Wingdings 2" pitchFamily="18" charset="2"/>
              <a:buNone/>
            </a:pPr>
            <a:r>
              <a:rPr lang="es-AR" smtClean="0"/>
              <a:t>ácidos nucléicos y la </a:t>
            </a:r>
            <a:r>
              <a:rPr lang="es-AR" b="1" smtClean="0"/>
              <a:t>ribulosa</a:t>
            </a:r>
            <a:r>
              <a:rPr lang="es-AR" smtClean="0"/>
              <a:t> que desempeña un importante </a:t>
            </a:r>
          </a:p>
          <a:p>
            <a:pPr algn="just" eaLnBrk="1" hangingPunct="1">
              <a:buFont typeface="Wingdings 2" pitchFamily="18" charset="2"/>
              <a:buNone/>
            </a:pPr>
            <a:r>
              <a:rPr lang="es-AR" smtClean="0"/>
              <a:t>papel en la fotosíntesis, debido a que a ella se fija el CO2 </a:t>
            </a:r>
          </a:p>
          <a:p>
            <a:pPr algn="just" eaLnBrk="1" hangingPunct="1">
              <a:buFont typeface="Wingdings 2" pitchFamily="18" charset="2"/>
              <a:buNone/>
            </a:pPr>
            <a:r>
              <a:rPr lang="es-AR" smtClean="0"/>
              <a:t>atmosférico y de esta manera se incorpora el carbono al ciclo de </a:t>
            </a:r>
          </a:p>
          <a:p>
            <a:pPr algn="just" eaLnBrk="1" hangingPunct="1">
              <a:buFont typeface="Wingdings 2" pitchFamily="18" charset="2"/>
              <a:buNone/>
            </a:pPr>
            <a:r>
              <a:rPr lang="es-AR" smtClean="0"/>
              <a:t>la materia viva.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pPr eaLnBrk="1" hangingPunct="1"/>
            <a:r>
              <a:rPr lang="es-AR" smtClean="0"/>
              <a:t>La glucosa</a:t>
            </a:r>
          </a:p>
        </p:txBody>
      </p:sp>
      <p:sp>
        <p:nvSpPr>
          <p:cNvPr id="21507" name="2 Marcador de contenido"/>
          <p:cNvSpPr>
            <a:spLocks noGrp="1"/>
          </p:cNvSpPr>
          <p:nvPr>
            <p:ph idx="1"/>
          </p:nvPr>
        </p:nvSpPr>
        <p:spPr/>
        <p:txBody>
          <a:bodyPr/>
          <a:lstStyle/>
          <a:p>
            <a:pPr algn="just" eaLnBrk="1" hangingPunct="1">
              <a:buFont typeface="Wingdings 2" pitchFamily="18" charset="2"/>
              <a:buNone/>
            </a:pPr>
            <a:r>
              <a:rPr lang="es-AR" smtClean="0"/>
              <a:t>    La glucosa es la principal fuente de energía para el metabolismo celular. se almacena principalmente en el hígado, el cual mantiene  los niveles de glucosa en sangre (glucemia). Para que esos niveles se mantengan y el almacenamiento se necesita  la insulina, sustancia producida por el páncreas. Cuando la insulina es insuficiente, la glucosa se acumula en sangre, y si esta situación se mantiene, da lugar a una serie de complicaciones en distintos órganos.</a:t>
            </a:r>
          </a:p>
        </p:txBody>
      </p:sp>
      <p:pic>
        <p:nvPicPr>
          <p:cNvPr id="21508" name="Picture 2"/>
          <p:cNvPicPr>
            <a:picLocks noChangeAspect="1" noChangeArrowheads="1"/>
          </p:cNvPicPr>
          <p:nvPr/>
        </p:nvPicPr>
        <p:blipFill>
          <a:blip r:embed="rId2"/>
          <a:srcRect l="20000" t="50000" r="62938" b="23750"/>
          <a:stretch>
            <a:fillRect/>
          </a:stretch>
        </p:blipFill>
        <p:spPr bwMode="auto">
          <a:xfrm>
            <a:off x="7000875" y="0"/>
            <a:ext cx="214312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0" y="0"/>
            <a:ext cx="9144000" cy="2071688"/>
          </a:xfrm>
        </p:spPr>
        <p:txBody>
          <a:bodyPr/>
          <a:lstStyle/>
          <a:p>
            <a:pPr algn="just" eaLnBrk="1" hangingPunct="1">
              <a:buFont typeface="Wingdings 2" pitchFamily="18" charset="2"/>
              <a:buNone/>
            </a:pPr>
            <a:r>
              <a:rPr lang="es-AR" b="1" smtClean="0"/>
              <a:t>Las hexosas:</a:t>
            </a:r>
            <a:r>
              <a:rPr lang="es-AR" smtClean="0"/>
              <a:t> son glúcidos con 6 átomos de  carbono. </a:t>
            </a:r>
          </a:p>
          <a:p>
            <a:pPr algn="just" eaLnBrk="1" hangingPunct="1">
              <a:buFont typeface="Wingdings 2" pitchFamily="18" charset="2"/>
              <a:buNone/>
            </a:pPr>
            <a:r>
              <a:rPr lang="es-AR" smtClean="0"/>
              <a:t>Entre ellas tienen interés en biología, la</a:t>
            </a:r>
            <a:r>
              <a:rPr lang="es-AR" b="1" smtClean="0"/>
              <a:t>  glucosa</a:t>
            </a:r>
            <a:r>
              <a:rPr lang="es-AR" smtClean="0"/>
              <a:t> y  </a:t>
            </a:r>
            <a:r>
              <a:rPr lang="es-AR" b="1" smtClean="0"/>
              <a:t>galactosa </a:t>
            </a:r>
          </a:p>
          <a:p>
            <a:pPr algn="just" eaLnBrk="1" hangingPunct="1">
              <a:buFont typeface="Wingdings 2" pitchFamily="18" charset="2"/>
              <a:buNone/>
            </a:pPr>
            <a:r>
              <a:rPr lang="es-AR" smtClean="0"/>
              <a:t>entre las aldohexosas y la </a:t>
            </a:r>
            <a:r>
              <a:rPr lang="es-AR" b="1" smtClean="0"/>
              <a:t>fructosa </a:t>
            </a:r>
            <a:r>
              <a:rPr lang="es-AR" smtClean="0"/>
              <a:t>entre las cetohexosas. </a:t>
            </a:r>
          </a:p>
          <a:p>
            <a:pPr algn="just" eaLnBrk="1" hangingPunct="1">
              <a:buFont typeface="Wingdings 2" pitchFamily="18" charset="2"/>
              <a:buNone/>
            </a:pPr>
            <a:r>
              <a:rPr lang="es-AR" smtClean="0"/>
              <a:t>Entre ellas tienen interés en </a:t>
            </a:r>
          </a:p>
          <a:p>
            <a:pPr eaLnBrk="1" hangingPunct="1">
              <a:buFont typeface="Wingdings 2" pitchFamily="18" charset="2"/>
              <a:buNone/>
            </a:pPr>
            <a:endParaRPr lang="es-AR" smtClean="0"/>
          </a:p>
          <a:p>
            <a:pPr eaLnBrk="1" hangingPunct="1"/>
            <a:endParaRPr lang="es-AR" smtClean="0"/>
          </a:p>
          <a:p>
            <a:pPr eaLnBrk="1" hangingPunct="1">
              <a:buFont typeface="Wingdings 2" pitchFamily="18" charset="2"/>
              <a:buNone/>
            </a:pPr>
            <a:endParaRPr lang="es-AR" smtClean="0"/>
          </a:p>
        </p:txBody>
      </p:sp>
      <p:pic>
        <p:nvPicPr>
          <p:cNvPr id="22531" name="Picture 2"/>
          <p:cNvPicPr>
            <a:picLocks noChangeAspect="1" noChangeArrowheads="1"/>
          </p:cNvPicPr>
          <p:nvPr/>
        </p:nvPicPr>
        <p:blipFill>
          <a:blip r:embed="rId2"/>
          <a:srcRect/>
          <a:stretch>
            <a:fillRect/>
          </a:stretch>
        </p:blipFill>
        <p:spPr bwMode="auto">
          <a:xfrm>
            <a:off x="500063" y="2143125"/>
            <a:ext cx="8072437" cy="2643188"/>
          </a:xfrm>
          <a:prstGeom prst="rect">
            <a:avLst/>
          </a:prstGeom>
          <a:noFill/>
          <a:ln w="9525">
            <a:noFill/>
            <a:miter lim="800000"/>
            <a:headEnd/>
            <a:tailEnd/>
          </a:ln>
        </p:spPr>
      </p:pic>
      <p:sp>
        <p:nvSpPr>
          <p:cNvPr id="22532" name="4 Rectángulo"/>
          <p:cNvSpPr>
            <a:spLocks noChangeArrowheads="1"/>
          </p:cNvSpPr>
          <p:nvPr/>
        </p:nvSpPr>
        <p:spPr bwMode="auto">
          <a:xfrm>
            <a:off x="285750" y="5143500"/>
            <a:ext cx="8215313" cy="646113"/>
          </a:xfrm>
          <a:prstGeom prst="rect">
            <a:avLst/>
          </a:prstGeom>
          <a:noFill/>
          <a:ln w="9525">
            <a:noFill/>
            <a:miter lim="800000"/>
            <a:headEnd/>
            <a:tailEnd/>
          </a:ln>
        </p:spPr>
        <p:txBody>
          <a:bodyPr>
            <a:spAutoFit/>
          </a:bodyPr>
          <a:lstStyle/>
          <a:p>
            <a:r>
              <a:rPr lang="es-AR" b="1"/>
              <a:t>Por ejemplo, en el dibujo están representados una triosa, una tetrosa, una pentosa y una hexosa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35938" t="27499" r="15314" b="1739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0" y="0"/>
            <a:ext cx="9144000" cy="6861175"/>
          </a:xfrm>
          <a:prstGeom prst="rect">
            <a:avLst/>
          </a:prstGeom>
          <a:noFill/>
          <a:ln w="9525">
            <a:noFill/>
            <a:miter lim="800000"/>
            <a:headEnd/>
            <a:tailEnd/>
          </a:ln>
        </p:spPr>
      </p:pic>
      <p:sp>
        <p:nvSpPr>
          <p:cNvPr id="6147" name="5 CuadroTexto"/>
          <p:cNvSpPr txBox="1">
            <a:spLocks noChangeArrowheads="1"/>
          </p:cNvSpPr>
          <p:nvPr/>
        </p:nvSpPr>
        <p:spPr bwMode="auto">
          <a:xfrm>
            <a:off x="3429000" y="2214563"/>
            <a:ext cx="2643188" cy="3140075"/>
          </a:xfrm>
          <a:prstGeom prst="rect">
            <a:avLst/>
          </a:prstGeom>
          <a:noFill/>
          <a:ln w="9525">
            <a:noFill/>
            <a:miter lim="800000"/>
            <a:headEnd/>
            <a:tailEnd/>
          </a:ln>
        </p:spPr>
        <p:txBody>
          <a:bodyPr>
            <a:spAutoFit/>
          </a:bodyPr>
          <a:lstStyle/>
          <a:p>
            <a:r>
              <a:rPr lang="es-AR">
                <a:solidFill>
                  <a:schemeClr val="bg1"/>
                </a:solidFill>
                <a:latin typeface="Constantia" pitchFamily="18" charset="0"/>
              </a:rPr>
              <a:t>MOLECULAS DE LA VIDA:</a:t>
            </a:r>
          </a:p>
          <a:p>
            <a:endParaRPr lang="es-AR">
              <a:solidFill>
                <a:schemeClr val="bg1"/>
              </a:solidFill>
              <a:latin typeface="Constantia" pitchFamily="18" charset="0"/>
            </a:endParaRPr>
          </a:p>
          <a:p>
            <a:r>
              <a:rPr lang="es-AR">
                <a:solidFill>
                  <a:schemeClr val="bg1"/>
                </a:solidFill>
                <a:latin typeface="Constantia" pitchFamily="18" charset="0"/>
              </a:rPr>
              <a:t>HIDROCARBUROS</a:t>
            </a:r>
          </a:p>
          <a:p>
            <a:endParaRPr lang="es-AR">
              <a:solidFill>
                <a:schemeClr val="bg1"/>
              </a:solidFill>
              <a:latin typeface="Constantia" pitchFamily="18" charset="0"/>
            </a:endParaRPr>
          </a:p>
          <a:p>
            <a:r>
              <a:rPr lang="es-AR">
                <a:solidFill>
                  <a:schemeClr val="bg1"/>
                </a:solidFill>
                <a:latin typeface="Constantia" pitchFamily="18" charset="0"/>
              </a:rPr>
              <a:t>LIPIDOS</a:t>
            </a:r>
          </a:p>
          <a:p>
            <a:endParaRPr lang="es-AR">
              <a:solidFill>
                <a:schemeClr val="bg1"/>
              </a:solidFill>
              <a:latin typeface="Constantia" pitchFamily="18" charset="0"/>
            </a:endParaRPr>
          </a:p>
          <a:p>
            <a:r>
              <a:rPr lang="es-AR">
                <a:solidFill>
                  <a:schemeClr val="bg1"/>
                </a:solidFill>
                <a:latin typeface="Constantia" pitchFamily="18" charset="0"/>
              </a:rPr>
              <a:t>CARBOHIDRATOS</a:t>
            </a:r>
          </a:p>
          <a:p>
            <a:endParaRPr lang="es-AR">
              <a:solidFill>
                <a:schemeClr val="bg1"/>
              </a:solidFill>
              <a:latin typeface="Constantia" pitchFamily="18" charset="0"/>
            </a:endParaRPr>
          </a:p>
          <a:p>
            <a:r>
              <a:rPr lang="es-AR">
                <a:solidFill>
                  <a:schemeClr val="bg1"/>
                </a:solidFill>
                <a:latin typeface="Constantia" pitchFamily="18" charset="0"/>
              </a:rPr>
              <a:t>PROTEINAS</a:t>
            </a:r>
          </a:p>
          <a:p>
            <a:endParaRPr lang="es-AR">
              <a:solidFill>
                <a:schemeClr val="bg1"/>
              </a:solidFill>
              <a:latin typeface="Constantia" pitchFamily="18" charset="0"/>
            </a:endParaRPr>
          </a:p>
          <a:p>
            <a:r>
              <a:rPr lang="es-AR">
                <a:solidFill>
                  <a:schemeClr val="bg1"/>
                </a:solidFill>
                <a:latin typeface="Constantia" pitchFamily="18" charset="0"/>
              </a:rPr>
              <a:t>ACIDOS NUCLEICOS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357188" y="285750"/>
            <a:ext cx="8229600" cy="4389438"/>
          </a:xfrm>
        </p:spPr>
        <p:txBody>
          <a:bodyPr/>
          <a:lstStyle/>
          <a:p>
            <a:pPr algn="just" eaLnBrk="1" hangingPunct="1">
              <a:buFont typeface="Wingdings 2" pitchFamily="18" charset="2"/>
              <a:buNone/>
            </a:pPr>
            <a:r>
              <a:rPr lang="es-AR" smtClean="0"/>
              <a:t>   La glucosa se denomina hexosa, otras como la galactosa (leche) y la fructosa (miel), tienen la misma formular molecular, pero la estructura es diferente a estos compuestos se les llama </a:t>
            </a:r>
            <a:r>
              <a:rPr lang="es-AR" b="1" smtClean="0"/>
              <a:t>isómeros</a:t>
            </a:r>
            <a:r>
              <a:rPr lang="es-AR" smtClean="0"/>
              <a:t>. </a:t>
            </a:r>
          </a:p>
          <a:p>
            <a:pPr eaLnBrk="1" hangingPunct="1">
              <a:buFont typeface="Wingdings 2" pitchFamily="18" charset="2"/>
              <a:buNone/>
            </a:pPr>
            <a:r>
              <a:rPr lang="es-AR" smtClean="0"/>
              <a:t> </a:t>
            </a:r>
          </a:p>
        </p:txBody>
      </p:sp>
      <p:pic>
        <p:nvPicPr>
          <p:cNvPr id="24579" name="Picture 2"/>
          <p:cNvPicPr>
            <a:picLocks noChangeAspect="1" noChangeArrowheads="1"/>
          </p:cNvPicPr>
          <p:nvPr/>
        </p:nvPicPr>
        <p:blipFill>
          <a:blip r:embed="rId2"/>
          <a:srcRect l="36874" t="31250" r="38750" b="33749"/>
          <a:stretch>
            <a:fillRect/>
          </a:stretch>
        </p:blipFill>
        <p:spPr bwMode="auto">
          <a:xfrm>
            <a:off x="500063" y="2214563"/>
            <a:ext cx="2357437" cy="228600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l="51875" t="45000" r="19061" b="23750"/>
          <a:stretch>
            <a:fillRect/>
          </a:stretch>
        </p:blipFill>
        <p:spPr bwMode="auto">
          <a:xfrm>
            <a:off x="5857875" y="2000250"/>
            <a:ext cx="2835275" cy="2286000"/>
          </a:xfrm>
          <a:prstGeom prst="rect">
            <a:avLst/>
          </a:prstGeom>
          <a:noFill/>
          <a:ln w="9525">
            <a:noFill/>
            <a:miter lim="800000"/>
            <a:headEnd/>
            <a:tailEnd/>
          </a:ln>
        </p:spPr>
      </p:pic>
      <p:pic>
        <p:nvPicPr>
          <p:cNvPr id="24581" name="Picture 4"/>
          <p:cNvPicPr>
            <a:picLocks noChangeAspect="1" noChangeArrowheads="1"/>
          </p:cNvPicPr>
          <p:nvPr/>
        </p:nvPicPr>
        <p:blipFill>
          <a:blip r:embed="rId4"/>
          <a:srcRect l="1042" t="27007" r="85625" b="67627"/>
          <a:stretch>
            <a:fillRect/>
          </a:stretch>
        </p:blipFill>
        <p:spPr bwMode="auto">
          <a:xfrm>
            <a:off x="6429375" y="4143375"/>
            <a:ext cx="1571625" cy="490538"/>
          </a:xfrm>
          <a:prstGeom prst="rect">
            <a:avLst/>
          </a:prstGeom>
          <a:noFill/>
          <a:ln w="9525">
            <a:noFill/>
            <a:miter lim="800000"/>
            <a:headEnd/>
            <a:tailEnd/>
          </a:ln>
        </p:spPr>
      </p:pic>
      <p:pic>
        <p:nvPicPr>
          <p:cNvPr id="24582" name="Picture 5"/>
          <p:cNvPicPr>
            <a:picLocks noChangeAspect="1" noChangeArrowheads="1"/>
          </p:cNvPicPr>
          <p:nvPr/>
        </p:nvPicPr>
        <p:blipFill>
          <a:blip r:embed="rId5"/>
          <a:srcRect l="22812" t="35001" r="49063" b="33749"/>
          <a:stretch>
            <a:fillRect/>
          </a:stretch>
        </p:blipFill>
        <p:spPr bwMode="auto">
          <a:xfrm>
            <a:off x="6072188" y="4643438"/>
            <a:ext cx="2143125" cy="1785937"/>
          </a:xfrm>
          <a:prstGeom prst="rect">
            <a:avLst/>
          </a:prstGeom>
          <a:noFill/>
          <a:ln w="9525">
            <a:noFill/>
            <a:miter lim="800000"/>
            <a:headEnd/>
            <a:tailEnd/>
          </a:ln>
        </p:spPr>
      </p:pic>
      <p:pic>
        <p:nvPicPr>
          <p:cNvPr id="24583" name="Picture 6"/>
          <p:cNvPicPr>
            <a:picLocks noChangeAspect="1" noChangeArrowheads="1"/>
          </p:cNvPicPr>
          <p:nvPr/>
        </p:nvPicPr>
        <p:blipFill>
          <a:blip r:embed="rId6"/>
          <a:srcRect l="81876" t="38901" r="7813" b="45000"/>
          <a:stretch>
            <a:fillRect/>
          </a:stretch>
        </p:blipFill>
        <p:spPr bwMode="auto">
          <a:xfrm>
            <a:off x="714375" y="4857750"/>
            <a:ext cx="2143125"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457200" y="785813"/>
            <a:ext cx="7829550" cy="1428750"/>
          </a:xfrm>
        </p:spPr>
        <p:txBody>
          <a:bodyPr/>
          <a:lstStyle/>
          <a:p>
            <a:pPr algn="just" eaLnBrk="1" hangingPunct="1">
              <a:buFont typeface="Wingdings 2" pitchFamily="18" charset="2"/>
              <a:buNone/>
            </a:pPr>
            <a:r>
              <a:rPr lang="es-AR" smtClean="0"/>
              <a:t>    Los monosacáridos se unen mediante enlaces glucosídicos (C-O-C) por síntesis de deshidratación para formar disacáridos y polisacáridos.</a:t>
            </a:r>
          </a:p>
        </p:txBody>
      </p:sp>
      <p:sp>
        <p:nvSpPr>
          <p:cNvPr id="4" name="3 Título"/>
          <p:cNvSpPr>
            <a:spLocks noGrp="1"/>
          </p:cNvSpPr>
          <p:nvPr>
            <p:ph type="title"/>
          </p:nvPr>
        </p:nvSpPr>
        <p:spPr>
          <a:xfrm>
            <a:off x="457200" y="704850"/>
            <a:ext cx="5472113" cy="795338"/>
          </a:xfrm>
        </p:spPr>
        <p:txBody>
          <a:bodyPr>
            <a:normAutofit fontScale="90000"/>
          </a:bodyPr>
          <a:lstStyle/>
          <a:p>
            <a:pPr eaLnBrk="1" hangingPunct="1">
              <a:defRPr/>
            </a:pPr>
            <a:r>
              <a:rPr lang="es-AR" b="1" dirty="0" smtClean="0"/>
              <a:t>DISACÁRIDOS</a:t>
            </a:r>
            <a:br>
              <a:rPr lang="es-AR" b="1" dirty="0" smtClean="0"/>
            </a:br>
            <a:endParaRPr lang="es-AR" dirty="0"/>
          </a:p>
        </p:txBody>
      </p:sp>
      <p:pic>
        <p:nvPicPr>
          <p:cNvPr id="25604" name="Picture 2"/>
          <p:cNvPicPr>
            <a:picLocks noChangeAspect="1" noChangeArrowheads="1"/>
          </p:cNvPicPr>
          <p:nvPr/>
        </p:nvPicPr>
        <p:blipFill>
          <a:blip r:embed="rId2"/>
          <a:srcRect l="22775" t="42500" r="41701" b="18750"/>
          <a:stretch>
            <a:fillRect/>
          </a:stretch>
        </p:blipFill>
        <p:spPr bwMode="auto">
          <a:xfrm>
            <a:off x="285750" y="2571750"/>
            <a:ext cx="4143375" cy="2500313"/>
          </a:xfrm>
          <a:prstGeom prst="rect">
            <a:avLst/>
          </a:prstGeom>
          <a:noFill/>
          <a:ln w="9525">
            <a:noFill/>
            <a:miter lim="800000"/>
            <a:headEnd/>
            <a:tailEnd/>
          </a:ln>
        </p:spPr>
      </p:pic>
      <p:pic>
        <p:nvPicPr>
          <p:cNvPr id="25605" name="Picture 3"/>
          <p:cNvPicPr>
            <a:picLocks noChangeAspect="1" noChangeArrowheads="1"/>
          </p:cNvPicPr>
          <p:nvPr/>
        </p:nvPicPr>
        <p:blipFill>
          <a:blip r:embed="rId3"/>
          <a:srcRect l="21875" t="38750" r="38750" b="25000"/>
          <a:stretch>
            <a:fillRect/>
          </a:stretch>
        </p:blipFill>
        <p:spPr bwMode="auto">
          <a:xfrm>
            <a:off x="4929188" y="2571750"/>
            <a:ext cx="3786187" cy="2500313"/>
          </a:xfrm>
          <a:prstGeom prst="rect">
            <a:avLst/>
          </a:prstGeom>
          <a:noFill/>
          <a:ln w="9525">
            <a:noFill/>
            <a:miter lim="800000"/>
            <a:headEnd/>
            <a:tailEnd/>
          </a:ln>
        </p:spPr>
      </p:pic>
      <p:sp>
        <p:nvSpPr>
          <p:cNvPr id="25606" name="5 CuadroTexto"/>
          <p:cNvSpPr txBox="1">
            <a:spLocks noChangeArrowheads="1"/>
          </p:cNvSpPr>
          <p:nvPr/>
        </p:nvSpPr>
        <p:spPr bwMode="auto">
          <a:xfrm>
            <a:off x="428625" y="5429250"/>
            <a:ext cx="3714750" cy="923925"/>
          </a:xfrm>
          <a:prstGeom prst="rect">
            <a:avLst/>
          </a:prstGeom>
          <a:noFill/>
          <a:ln w="9525">
            <a:noFill/>
            <a:miter lim="800000"/>
            <a:headEnd/>
            <a:tailEnd/>
          </a:ln>
        </p:spPr>
        <p:txBody>
          <a:bodyPr>
            <a:spAutoFit/>
          </a:bodyPr>
          <a:lstStyle/>
          <a:p>
            <a:pPr algn="just"/>
            <a:r>
              <a:rPr lang="es-AR">
                <a:solidFill>
                  <a:srgbClr val="FF0000"/>
                </a:solidFill>
              </a:rPr>
              <a:t>En que consiste la ciclación y por quien fue estudiado este fenómeno.</a:t>
            </a:r>
          </a:p>
        </p:txBody>
      </p:sp>
      <p:sp>
        <p:nvSpPr>
          <p:cNvPr id="25607" name="6 Rectángulo"/>
          <p:cNvSpPr>
            <a:spLocks noChangeArrowheads="1"/>
          </p:cNvSpPr>
          <p:nvPr/>
        </p:nvSpPr>
        <p:spPr bwMode="auto">
          <a:xfrm>
            <a:off x="5000625" y="5286375"/>
            <a:ext cx="3786188" cy="923925"/>
          </a:xfrm>
          <a:prstGeom prst="rect">
            <a:avLst/>
          </a:prstGeom>
          <a:noFill/>
          <a:ln w="9525">
            <a:noFill/>
            <a:miter lim="800000"/>
            <a:headEnd/>
            <a:tailEnd/>
          </a:ln>
        </p:spPr>
        <p:txBody>
          <a:bodyPr>
            <a:spAutoFit/>
          </a:bodyPr>
          <a:lstStyle/>
          <a:p>
            <a:pPr algn="just"/>
            <a:r>
              <a:rPr lang="es-AR">
                <a:solidFill>
                  <a:srgbClr val="FF0000"/>
                </a:solidFill>
              </a:rPr>
              <a:t>Como explicas los enlaces monocarbonílico y enlace dicarbonílico  en los disacáridos.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Rectángulo"/>
          <p:cNvSpPr>
            <a:spLocks noChangeArrowheads="1"/>
          </p:cNvSpPr>
          <p:nvPr/>
        </p:nvSpPr>
        <p:spPr bwMode="auto">
          <a:xfrm>
            <a:off x="285750" y="854075"/>
            <a:ext cx="8429625" cy="646113"/>
          </a:xfrm>
          <a:prstGeom prst="rect">
            <a:avLst/>
          </a:prstGeom>
          <a:noFill/>
          <a:ln w="9525">
            <a:noFill/>
            <a:miter lim="800000"/>
            <a:headEnd/>
            <a:tailEnd/>
          </a:ln>
        </p:spPr>
        <p:txBody>
          <a:bodyPr>
            <a:spAutoFit/>
          </a:bodyPr>
          <a:lstStyle/>
          <a:p>
            <a:r>
              <a:rPr lang="es-AR"/>
              <a:t>En disolución acuosa, los monosacáridos se cierran formando unos anillos de 5 ó 6 lados ,</a:t>
            </a:r>
            <a:r>
              <a:rPr lang="es-AR" b="1" i="1"/>
              <a:t> furanos y piranos</a:t>
            </a:r>
            <a:r>
              <a:rPr lang="es-AR"/>
              <a:t>, respectivamente.</a:t>
            </a:r>
          </a:p>
        </p:txBody>
      </p:sp>
      <p:pic>
        <p:nvPicPr>
          <p:cNvPr id="26627" name="Picture 2"/>
          <p:cNvPicPr>
            <a:picLocks noChangeAspect="1" noChangeArrowheads="1"/>
          </p:cNvPicPr>
          <p:nvPr/>
        </p:nvPicPr>
        <p:blipFill>
          <a:blip r:embed="rId2"/>
          <a:srcRect/>
          <a:stretch>
            <a:fillRect/>
          </a:stretch>
        </p:blipFill>
        <p:spPr bwMode="auto">
          <a:xfrm>
            <a:off x="357188" y="1643063"/>
            <a:ext cx="3929062" cy="3286125"/>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4572000" y="1643063"/>
            <a:ext cx="4143375" cy="3235325"/>
          </a:xfrm>
          <a:prstGeom prst="rect">
            <a:avLst/>
          </a:prstGeom>
          <a:noFill/>
          <a:ln w="9525">
            <a:noFill/>
            <a:miter lim="800000"/>
            <a:headEnd/>
            <a:tailEnd/>
          </a:ln>
        </p:spPr>
      </p:pic>
      <p:sp>
        <p:nvSpPr>
          <p:cNvPr id="26629" name="6 Rectángulo"/>
          <p:cNvSpPr>
            <a:spLocks noChangeArrowheads="1"/>
          </p:cNvSpPr>
          <p:nvPr/>
        </p:nvSpPr>
        <p:spPr bwMode="auto">
          <a:xfrm>
            <a:off x="357188" y="5143500"/>
            <a:ext cx="3786187" cy="923925"/>
          </a:xfrm>
          <a:prstGeom prst="rect">
            <a:avLst/>
          </a:prstGeom>
          <a:noFill/>
          <a:ln w="9525">
            <a:noFill/>
            <a:miter lim="800000"/>
            <a:headEnd/>
            <a:tailEnd/>
          </a:ln>
        </p:spPr>
        <p:txBody>
          <a:bodyPr>
            <a:spAutoFit/>
          </a:bodyPr>
          <a:lstStyle/>
          <a:p>
            <a:r>
              <a:rPr lang="es-AR" b="1"/>
              <a:t>fructosa, formando un anillo de cinco lados que corresponde al furano. </a:t>
            </a:r>
          </a:p>
        </p:txBody>
      </p:sp>
      <p:sp>
        <p:nvSpPr>
          <p:cNvPr id="26630" name="7 Rectángulo"/>
          <p:cNvSpPr>
            <a:spLocks noChangeArrowheads="1"/>
          </p:cNvSpPr>
          <p:nvPr/>
        </p:nvSpPr>
        <p:spPr bwMode="auto">
          <a:xfrm>
            <a:off x="4643438" y="5000625"/>
            <a:ext cx="4071937" cy="1200150"/>
          </a:xfrm>
          <a:prstGeom prst="rect">
            <a:avLst/>
          </a:prstGeom>
          <a:noFill/>
          <a:ln w="9525">
            <a:noFill/>
            <a:miter lim="800000"/>
            <a:headEnd/>
            <a:tailEnd/>
          </a:ln>
        </p:spPr>
        <p:txBody>
          <a:bodyPr>
            <a:spAutoFit/>
          </a:bodyPr>
          <a:lstStyle/>
          <a:p>
            <a:r>
              <a:rPr lang="es-AR" b="1"/>
              <a:t>glucosa en su forma lineal y cíclica, en este caso el anillo formado tiene 6 lados y corresponde al esqueleto pirano.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0" y="1935163"/>
            <a:ext cx="8686800" cy="4389437"/>
          </a:xfrm>
        </p:spPr>
        <p:txBody>
          <a:bodyPr/>
          <a:lstStyle/>
          <a:p>
            <a:pPr algn="just" eaLnBrk="1" hangingPunct="1">
              <a:buFont typeface="Wingdings 2" pitchFamily="18" charset="2"/>
              <a:buNone/>
            </a:pPr>
            <a:r>
              <a:rPr lang="es-AR" smtClean="0"/>
              <a:t>   Los polisacáridos están formados por la unión de muchos monosacáridos, mediante enlace glucosídico, con pérdida de una molécula de agua por cada enlace. Tienen pesos moleculares muy elevados,  desempeñan funciones de reserva energética o función estructural. Los polisacáridos que tienen función de reserva energética presentan enlace a-glucosídico y son :</a:t>
            </a:r>
          </a:p>
          <a:p>
            <a:pPr algn="just" eaLnBrk="1" hangingPunct="1">
              <a:buFont typeface="Wingdings 2" pitchFamily="18" charset="2"/>
              <a:buNone/>
            </a:pPr>
            <a:r>
              <a:rPr lang="es-AR" smtClean="0"/>
              <a:t>    1. ALMIDON</a:t>
            </a:r>
          </a:p>
          <a:p>
            <a:pPr algn="just" eaLnBrk="1" hangingPunct="1">
              <a:buFont typeface="Wingdings 2" pitchFamily="18" charset="2"/>
              <a:buNone/>
            </a:pPr>
            <a:r>
              <a:rPr lang="es-AR" smtClean="0"/>
              <a:t>    2. GLUCÓGENO  </a:t>
            </a:r>
          </a:p>
        </p:txBody>
      </p:sp>
      <p:sp>
        <p:nvSpPr>
          <p:cNvPr id="27651" name="3 Título"/>
          <p:cNvSpPr>
            <a:spLocks noGrp="1"/>
          </p:cNvSpPr>
          <p:nvPr>
            <p:ph type="title"/>
          </p:nvPr>
        </p:nvSpPr>
        <p:spPr/>
        <p:txBody>
          <a:bodyPr/>
          <a:lstStyle/>
          <a:p>
            <a:pPr eaLnBrk="1" hangingPunct="1"/>
            <a:r>
              <a:rPr lang="es-AR" smtClean="0"/>
              <a:t>POLISACÁRIDOS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142875"/>
            <a:ext cx="8229600" cy="1143000"/>
          </a:xfrm>
        </p:spPr>
        <p:txBody>
          <a:bodyPr/>
          <a:lstStyle/>
          <a:p>
            <a:pPr eaLnBrk="1" hangingPunct="1"/>
            <a:r>
              <a:rPr lang="es-AR" smtClean="0"/>
              <a:t>ALMIDON</a:t>
            </a:r>
          </a:p>
        </p:txBody>
      </p:sp>
      <p:sp>
        <p:nvSpPr>
          <p:cNvPr id="28675" name="2 Marcador de contenido"/>
          <p:cNvSpPr>
            <a:spLocks noGrp="1"/>
          </p:cNvSpPr>
          <p:nvPr>
            <p:ph idx="1"/>
          </p:nvPr>
        </p:nvSpPr>
        <p:spPr>
          <a:xfrm>
            <a:off x="457200" y="1428750"/>
            <a:ext cx="8229600" cy="5072063"/>
          </a:xfrm>
        </p:spPr>
        <p:txBody>
          <a:bodyPr/>
          <a:lstStyle/>
          <a:p>
            <a:pPr eaLnBrk="1" hangingPunct="1">
              <a:buFont typeface="Wingdings 2" pitchFamily="18" charset="2"/>
              <a:buNone/>
            </a:pPr>
            <a:r>
              <a:rPr lang="es-AR" smtClean="0"/>
              <a:t>Son polimeros de glucosa.</a:t>
            </a:r>
          </a:p>
          <a:p>
            <a:pPr eaLnBrk="1" hangingPunct="1">
              <a:buFont typeface="Wingdings 2" pitchFamily="18" charset="2"/>
              <a:buNone/>
            </a:pPr>
            <a:endParaRPr lang="es-AR" smtClean="0"/>
          </a:p>
          <a:p>
            <a:pPr eaLnBrk="1" hangingPunct="1">
              <a:buFont typeface="Wingdings 2" pitchFamily="18" charset="2"/>
              <a:buNone/>
            </a:pPr>
            <a:r>
              <a:rPr lang="es-AR" smtClean="0"/>
              <a:t>Cadenas lineales  de glucosa no ramificadas y </a:t>
            </a:r>
          </a:p>
          <a:p>
            <a:pPr eaLnBrk="1" hangingPunct="1">
              <a:buFont typeface="Wingdings 2" pitchFamily="18" charset="2"/>
              <a:buNone/>
            </a:pPr>
            <a:r>
              <a:rPr lang="es-AR" smtClean="0"/>
              <a:t>ramificadas.</a:t>
            </a:r>
          </a:p>
          <a:p>
            <a:pPr eaLnBrk="1" hangingPunct="1">
              <a:buFont typeface="Wingdings 2" pitchFamily="18" charset="2"/>
              <a:buNone/>
            </a:pPr>
            <a:endParaRPr lang="es-AR" smtClean="0"/>
          </a:p>
          <a:p>
            <a:pPr eaLnBrk="1" hangingPunct="1">
              <a:buFont typeface="Wingdings 2" pitchFamily="18" charset="2"/>
              <a:buNone/>
            </a:pPr>
            <a:r>
              <a:rPr lang="es-AR" smtClean="0"/>
              <a:t>Insolubles en el agua. (reserva de glucosa).</a:t>
            </a:r>
          </a:p>
          <a:p>
            <a:pPr eaLnBrk="1" hangingPunct="1">
              <a:buFont typeface="Wingdings 2" pitchFamily="18" charset="2"/>
              <a:buNone/>
            </a:pPr>
            <a:endParaRPr lang="es-AR" smtClean="0"/>
          </a:p>
          <a:p>
            <a:pPr eaLnBrk="1" hangingPunct="1"/>
            <a:r>
              <a:rPr lang="es-AR" smtClean="0"/>
              <a:t>la </a:t>
            </a:r>
            <a:r>
              <a:rPr lang="es-AR" b="1" smtClean="0"/>
              <a:t>amilosa</a:t>
            </a:r>
            <a:r>
              <a:rPr lang="es-AR" smtClean="0"/>
              <a:t>, formada por unidades de </a:t>
            </a:r>
            <a:r>
              <a:rPr lang="es-AR" b="1" smtClean="0"/>
              <a:t>maltosa</a:t>
            </a:r>
            <a:r>
              <a:rPr lang="es-AR" smtClean="0"/>
              <a:t>, Presenta estructura </a:t>
            </a:r>
            <a:r>
              <a:rPr lang="es-AR" b="1" smtClean="0"/>
              <a:t>helicoidal.</a:t>
            </a:r>
            <a:r>
              <a:rPr lang="es-AR" smtClean="0"/>
              <a:t> </a:t>
            </a:r>
          </a:p>
          <a:p>
            <a:pPr eaLnBrk="1" hangingPunct="1"/>
            <a:r>
              <a:rPr lang="es-AR" smtClean="0"/>
              <a:t>la </a:t>
            </a:r>
            <a:r>
              <a:rPr lang="es-AR" b="1" smtClean="0"/>
              <a:t>amilopectina</a:t>
            </a:r>
            <a:r>
              <a:rPr lang="es-AR" smtClean="0"/>
              <a:t> , formada también por unidades de maltosas.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714375" y="285750"/>
            <a:ext cx="5643563" cy="3067050"/>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785813" y="3786188"/>
            <a:ext cx="5500687" cy="2786062"/>
          </a:xfrm>
          <a:prstGeom prst="rect">
            <a:avLst/>
          </a:prstGeom>
          <a:noFill/>
          <a:ln w="9525">
            <a:noFill/>
            <a:miter lim="800000"/>
            <a:headEnd/>
            <a:tailEnd/>
          </a:ln>
        </p:spPr>
      </p:pic>
      <p:sp>
        <p:nvSpPr>
          <p:cNvPr id="29700" name="5 Rectángulo"/>
          <p:cNvSpPr>
            <a:spLocks noChangeArrowheads="1"/>
          </p:cNvSpPr>
          <p:nvPr/>
        </p:nvSpPr>
        <p:spPr bwMode="auto">
          <a:xfrm>
            <a:off x="6858000" y="1643063"/>
            <a:ext cx="1249363" cy="369887"/>
          </a:xfrm>
          <a:prstGeom prst="rect">
            <a:avLst/>
          </a:prstGeom>
          <a:noFill/>
          <a:ln w="9525">
            <a:noFill/>
            <a:miter lim="800000"/>
            <a:headEnd/>
            <a:tailEnd/>
          </a:ln>
        </p:spPr>
        <p:txBody>
          <a:bodyPr wrap="none">
            <a:spAutoFit/>
          </a:bodyPr>
          <a:lstStyle/>
          <a:p>
            <a:r>
              <a:rPr lang="es-AR" b="1"/>
              <a:t>AMILOSA</a:t>
            </a:r>
            <a:endParaRPr lang="es-AR"/>
          </a:p>
        </p:txBody>
      </p:sp>
      <p:sp>
        <p:nvSpPr>
          <p:cNvPr id="29701" name="6 Rectángulo"/>
          <p:cNvSpPr>
            <a:spLocks noChangeArrowheads="1"/>
          </p:cNvSpPr>
          <p:nvPr/>
        </p:nvSpPr>
        <p:spPr bwMode="auto">
          <a:xfrm>
            <a:off x="6715125" y="4572000"/>
            <a:ext cx="1941513" cy="369888"/>
          </a:xfrm>
          <a:prstGeom prst="rect">
            <a:avLst/>
          </a:prstGeom>
          <a:noFill/>
          <a:ln w="9525">
            <a:noFill/>
            <a:miter lim="800000"/>
            <a:headEnd/>
            <a:tailEnd/>
          </a:ln>
        </p:spPr>
        <p:txBody>
          <a:bodyPr wrap="none">
            <a:spAutoFit/>
          </a:bodyPr>
          <a:lstStyle/>
          <a:p>
            <a:r>
              <a:rPr lang="es-AR" b="1"/>
              <a:t>AMILOPECTINA</a:t>
            </a:r>
            <a:endParaRPr lang="es-AR"/>
          </a:p>
        </p:txBody>
      </p:sp>
      <p:sp>
        <p:nvSpPr>
          <p:cNvPr id="29702" name="7 CuadroTexto"/>
          <p:cNvSpPr txBox="1">
            <a:spLocks noChangeArrowheads="1"/>
          </p:cNvSpPr>
          <p:nvPr/>
        </p:nvSpPr>
        <p:spPr bwMode="auto">
          <a:xfrm>
            <a:off x="6572250" y="2286000"/>
            <a:ext cx="2357438" cy="1477963"/>
          </a:xfrm>
          <a:prstGeom prst="rect">
            <a:avLst/>
          </a:prstGeom>
          <a:noFill/>
          <a:ln w="9525">
            <a:noFill/>
            <a:miter lim="800000"/>
            <a:headEnd/>
            <a:tailEnd/>
          </a:ln>
        </p:spPr>
        <p:txBody>
          <a:bodyPr>
            <a:spAutoFit/>
          </a:bodyPr>
          <a:lstStyle/>
          <a:p>
            <a:pPr algn="just"/>
            <a:r>
              <a:rPr lang="es-AR">
                <a:solidFill>
                  <a:srgbClr val="FF0000"/>
                </a:solidFill>
              </a:rPr>
              <a:t>De que manera los almidones entran y salen de la célula y que enzima permite este proceso</a:t>
            </a:r>
          </a:p>
        </p:txBody>
      </p:sp>
      <p:sp>
        <p:nvSpPr>
          <p:cNvPr id="29703" name="8 CuadroTexto"/>
          <p:cNvSpPr txBox="1">
            <a:spLocks noChangeArrowheads="1"/>
          </p:cNvSpPr>
          <p:nvPr/>
        </p:nvSpPr>
        <p:spPr bwMode="auto">
          <a:xfrm>
            <a:off x="6572250" y="5286375"/>
            <a:ext cx="2571750" cy="1200150"/>
          </a:xfrm>
          <a:prstGeom prst="rect">
            <a:avLst/>
          </a:prstGeom>
          <a:noFill/>
          <a:ln w="9525">
            <a:noFill/>
            <a:miter lim="800000"/>
            <a:headEnd/>
            <a:tailEnd/>
          </a:ln>
        </p:spPr>
        <p:txBody>
          <a:bodyPr>
            <a:spAutoFit/>
          </a:bodyPr>
          <a:lstStyle/>
          <a:p>
            <a:pPr algn="just"/>
            <a:r>
              <a:rPr lang="es-AR">
                <a:solidFill>
                  <a:srgbClr val="FF0000"/>
                </a:solidFill>
              </a:rPr>
              <a:t>Que papel cumple la hidrólisis del almidón en las reacciones celulares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b="8000"/>
          <a:stretch>
            <a:fillRect/>
          </a:stretch>
        </p:blipFill>
        <p:spPr bwMode="auto">
          <a:xfrm>
            <a:off x="0" y="0"/>
            <a:ext cx="9110663"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pPr eaLnBrk="1" hangingPunct="1"/>
            <a:r>
              <a:rPr lang="es-AR" smtClean="0"/>
              <a:t>GLOCÓGENO</a:t>
            </a:r>
          </a:p>
        </p:txBody>
      </p:sp>
      <p:sp>
        <p:nvSpPr>
          <p:cNvPr id="31747" name="2 Marcador de contenido"/>
          <p:cNvSpPr>
            <a:spLocks noGrp="1"/>
          </p:cNvSpPr>
          <p:nvPr>
            <p:ph idx="1"/>
          </p:nvPr>
        </p:nvSpPr>
        <p:spPr>
          <a:xfrm>
            <a:off x="457200" y="1935163"/>
            <a:ext cx="8229600" cy="2351087"/>
          </a:xfrm>
        </p:spPr>
        <p:txBody>
          <a:bodyPr/>
          <a:lstStyle/>
          <a:p>
            <a:pPr algn="just" eaLnBrk="1" hangingPunct="1">
              <a:buFont typeface="Wingdings 2" pitchFamily="18" charset="2"/>
              <a:buNone/>
            </a:pPr>
            <a:r>
              <a:rPr lang="es-AR" smtClean="0"/>
              <a:t>   Glucógeno es el polisacárido propio de los animales.</a:t>
            </a:r>
          </a:p>
          <a:p>
            <a:pPr algn="just" eaLnBrk="1" hangingPunct="1">
              <a:buFont typeface="Wingdings 2" pitchFamily="18" charset="2"/>
              <a:buNone/>
            </a:pPr>
            <a:r>
              <a:rPr lang="es-AR" smtClean="0"/>
              <a:t>   Se encuentra abundantemente en el hígado y en los músculos. </a:t>
            </a:r>
          </a:p>
          <a:p>
            <a:pPr algn="just" eaLnBrk="1" hangingPunct="1">
              <a:buFont typeface="Wingdings 2" pitchFamily="18" charset="2"/>
              <a:buNone/>
            </a:pPr>
            <a:r>
              <a:rPr lang="es-AR" smtClean="0"/>
              <a:t>   Molécula muy similar a la amilopectina; pero con mayor abundancia de ramificaciones.</a:t>
            </a:r>
          </a:p>
        </p:txBody>
      </p:sp>
      <p:pic>
        <p:nvPicPr>
          <p:cNvPr id="31748" name="Picture 2"/>
          <p:cNvPicPr>
            <a:picLocks noChangeAspect="1" noChangeArrowheads="1"/>
          </p:cNvPicPr>
          <p:nvPr/>
        </p:nvPicPr>
        <p:blipFill>
          <a:blip r:embed="rId2"/>
          <a:srcRect/>
          <a:stretch>
            <a:fillRect/>
          </a:stretch>
        </p:blipFill>
        <p:spPr bwMode="auto">
          <a:xfrm>
            <a:off x="2143125" y="4194175"/>
            <a:ext cx="4900613" cy="25209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71438" y="704850"/>
            <a:ext cx="8229600" cy="1143000"/>
          </a:xfrm>
        </p:spPr>
        <p:txBody>
          <a:bodyPr/>
          <a:lstStyle/>
          <a:p>
            <a:pPr eaLnBrk="1" hangingPunct="1"/>
            <a:r>
              <a:rPr lang="es-AR" smtClean="0"/>
              <a:t>CELULOSA</a:t>
            </a:r>
          </a:p>
        </p:txBody>
      </p:sp>
      <p:sp>
        <p:nvSpPr>
          <p:cNvPr id="32771" name="2 Marcador de contenido"/>
          <p:cNvSpPr>
            <a:spLocks noGrp="1"/>
          </p:cNvSpPr>
          <p:nvPr>
            <p:ph idx="1"/>
          </p:nvPr>
        </p:nvSpPr>
        <p:spPr>
          <a:xfrm>
            <a:off x="457200" y="2397125"/>
            <a:ext cx="8401050" cy="4389438"/>
          </a:xfrm>
        </p:spPr>
        <p:txBody>
          <a:bodyPr/>
          <a:lstStyle/>
          <a:p>
            <a:pPr algn="just" eaLnBrk="1" hangingPunct="1">
              <a:buFont typeface="Wingdings 2" pitchFamily="18" charset="2"/>
              <a:buNone/>
            </a:pPr>
            <a:r>
              <a:rPr lang="es-AR" smtClean="0"/>
              <a:t>   polisacárido estructural que forma la </a:t>
            </a:r>
            <a:r>
              <a:rPr lang="es-AR" i="1" u="sng" smtClean="0"/>
              <a:t>pared celular</a:t>
            </a:r>
            <a:r>
              <a:rPr lang="es-AR" smtClean="0"/>
              <a:t> de la célula vegetal. Esta pared constituye un estuche en el que queda encerrada la célula, que persiste tras la muerte de ésta.</a:t>
            </a:r>
          </a:p>
          <a:p>
            <a:pPr algn="just" eaLnBrk="1" hangingPunct="1">
              <a:buFont typeface="Wingdings 2" pitchFamily="18" charset="2"/>
              <a:buNone/>
            </a:pPr>
            <a:r>
              <a:rPr lang="es-AR" smtClean="0"/>
              <a:t> </a:t>
            </a:r>
          </a:p>
          <a:p>
            <a:pPr algn="just" eaLnBrk="1" hangingPunct="1">
              <a:buFont typeface="Wingdings 2" pitchFamily="18" charset="2"/>
              <a:buNone/>
            </a:pPr>
            <a:r>
              <a:rPr lang="es-AR" smtClean="0"/>
              <a:t>   La celulosa está constituída por unidades de b-glucosa, y la peculiaridad del enlace b(beta) hace a la celulosa inatacable por las enzimas digestivas humanas, por ello, este polisacárido no tiene interés alimentario para el hombre.</a:t>
            </a:r>
            <a:br>
              <a:rPr lang="es-AR" smtClean="0"/>
            </a:br>
            <a:endParaRPr lang="es-AR" smtClean="0"/>
          </a:p>
          <a:p>
            <a:pPr eaLnBrk="1" hangingPunct="1">
              <a:buFont typeface="Wingdings 2" pitchFamily="18" charset="2"/>
              <a:buNone/>
            </a:pPr>
            <a:endParaRPr lang="es-AR" smtClean="0"/>
          </a:p>
        </p:txBody>
      </p:sp>
      <p:pic>
        <p:nvPicPr>
          <p:cNvPr id="32772" name="Picture 2"/>
          <p:cNvPicPr>
            <a:picLocks noChangeAspect="1" noChangeArrowheads="1"/>
          </p:cNvPicPr>
          <p:nvPr/>
        </p:nvPicPr>
        <p:blipFill>
          <a:blip r:embed="rId2"/>
          <a:srcRect/>
          <a:stretch>
            <a:fillRect/>
          </a:stretch>
        </p:blipFill>
        <p:spPr bwMode="auto">
          <a:xfrm>
            <a:off x="2928938" y="0"/>
            <a:ext cx="6215062" cy="2214563"/>
          </a:xfrm>
          <a:prstGeom prst="rect">
            <a:avLst/>
          </a:prstGeom>
          <a:noFill/>
          <a:ln w="9525">
            <a:noFill/>
            <a:miter lim="800000"/>
            <a:headEnd/>
            <a:tailEnd/>
          </a:ln>
        </p:spPr>
      </p:pic>
      <p:sp>
        <p:nvSpPr>
          <p:cNvPr id="32773" name="5 CuadroTexto"/>
          <p:cNvSpPr txBox="1">
            <a:spLocks noChangeArrowheads="1"/>
          </p:cNvSpPr>
          <p:nvPr/>
        </p:nvSpPr>
        <p:spPr bwMode="auto">
          <a:xfrm>
            <a:off x="3714750" y="3783013"/>
            <a:ext cx="4929188" cy="646112"/>
          </a:xfrm>
          <a:prstGeom prst="rect">
            <a:avLst/>
          </a:prstGeom>
          <a:noFill/>
          <a:ln w="9525">
            <a:noFill/>
            <a:miter lim="800000"/>
            <a:headEnd/>
            <a:tailEnd/>
          </a:ln>
        </p:spPr>
        <p:txBody>
          <a:bodyPr>
            <a:spAutoFit/>
          </a:bodyPr>
          <a:lstStyle/>
          <a:p>
            <a:pPr algn="just"/>
            <a:r>
              <a:rPr lang="es-AR">
                <a:solidFill>
                  <a:srgbClr val="FF0000"/>
                </a:solidFill>
              </a:rPr>
              <a:t>Que permite que la molécula de celulosa sea rígida.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pPr eaLnBrk="1" hangingPunct="1"/>
            <a:endParaRPr lang="es-AR" smtClean="0"/>
          </a:p>
        </p:txBody>
      </p:sp>
      <p:sp>
        <p:nvSpPr>
          <p:cNvPr id="33795" name="2 Marcador de contenido"/>
          <p:cNvSpPr>
            <a:spLocks noGrp="1"/>
          </p:cNvSpPr>
          <p:nvPr>
            <p:ph idx="1"/>
          </p:nvPr>
        </p:nvSpPr>
        <p:spPr/>
        <p:txBody>
          <a:bodyPr/>
          <a:lstStyle/>
          <a:p>
            <a:pPr eaLnBrk="1" hangingPunct="1"/>
            <a:endParaRPr lang="es-AR" smtClean="0"/>
          </a:p>
        </p:txBody>
      </p:sp>
      <p:pic>
        <p:nvPicPr>
          <p:cNvPr id="3379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858125" y="5643563"/>
            <a:ext cx="1285875" cy="1214437"/>
          </a:xfrm>
          <a:prstGeom prst="rect">
            <a:avLst/>
          </a:prstGeom>
          <a:noFill/>
          <a:ln w="9525">
            <a:noFill/>
            <a:miter lim="800000"/>
            <a:headEnd/>
            <a:tailEnd/>
          </a:ln>
        </p:spPr>
      </p:pic>
      <p:sp>
        <p:nvSpPr>
          <p:cNvPr id="7171" name="4 CuadroTexto"/>
          <p:cNvSpPr txBox="1">
            <a:spLocks noChangeArrowheads="1"/>
          </p:cNvSpPr>
          <p:nvPr/>
        </p:nvSpPr>
        <p:spPr bwMode="auto">
          <a:xfrm>
            <a:off x="714375" y="428625"/>
            <a:ext cx="6572250" cy="5786438"/>
          </a:xfrm>
          <a:prstGeom prst="rect">
            <a:avLst/>
          </a:prstGeom>
          <a:noFill/>
          <a:ln w="9525">
            <a:noFill/>
            <a:miter lim="800000"/>
            <a:headEnd/>
            <a:tailEnd/>
          </a:ln>
        </p:spPr>
        <p:txBody>
          <a:bodyPr>
            <a:spAutoFit/>
          </a:bodyPr>
          <a:lstStyle/>
          <a:p>
            <a:r>
              <a:rPr lang="es-AR" sz="3200">
                <a:latin typeface="Constantia" pitchFamily="18" charset="0"/>
              </a:rPr>
              <a:t>EL CARBONO</a:t>
            </a:r>
          </a:p>
          <a:p>
            <a:endParaRPr lang="es-AR" sz="3200">
              <a:latin typeface="Constantia" pitchFamily="18" charset="0"/>
            </a:endParaRPr>
          </a:p>
          <a:p>
            <a:pPr>
              <a:buFont typeface="Wingdings" pitchFamily="2" charset="2"/>
              <a:buChar char="ü"/>
            </a:pPr>
            <a:r>
              <a:rPr lang="es-AR" sz="3200">
                <a:latin typeface="Constantia" pitchFamily="18" charset="0"/>
              </a:rPr>
              <a:t>Puede formar cuatro  en laces de  covalentes  formando cadenas</a:t>
            </a:r>
          </a:p>
          <a:p>
            <a:pPr>
              <a:buFont typeface="Wingdings" pitchFamily="2" charset="2"/>
              <a:buChar char="ü"/>
            </a:pPr>
            <a:endParaRPr lang="es-AR" sz="3200">
              <a:latin typeface="Constantia" pitchFamily="18" charset="0"/>
            </a:endParaRPr>
          </a:p>
          <a:p>
            <a:pPr>
              <a:buFont typeface="Wingdings" pitchFamily="2" charset="2"/>
              <a:buChar char="ü"/>
            </a:pPr>
            <a:r>
              <a:rPr lang="es-AR" sz="3200">
                <a:latin typeface="Constantia" pitchFamily="18" charset="0"/>
              </a:rPr>
              <a:t>Columna vertebral para  diversas moléculas</a:t>
            </a:r>
          </a:p>
          <a:p>
            <a:pPr>
              <a:buFont typeface="Wingdings" pitchFamily="2" charset="2"/>
              <a:buChar char="ü"/>
            </a:pPr>
            <a:endParaRPr lang="es-AR" sz="3200">
              <a:latin typeface="Constantia" pitchFamily="18" charset="0"/>
            </a:endParaRPr>
          </a:p>
          <a:p>
            <a:pPr>
              <a:buFont typeface="Wingdings" pitchFamily="2" charset="2"/>
              <a:buChar char="ü"/>
            </a:pPr>
            <a:r>
              <a:rPr lang="es-AR" sz="3200">
                <a:latin typeface="Constantia" pitchFamily="18" charset="0"/>
              </a:rPr>
              <a:t>Base de la vida</a:t>
            </a:r>
          </a:p>
          <a:p>
            <a:endParaRPr lang="es-AR" sz="3200">
              <a:latin typeface="Constantia" pitchFamily="18" charset="0"/>
            </a:endParaRPr>
          </a:p>
          <a:p>
            <a:pPr>
              <a:buFont typeface="Wingdings" pitchFamily="2" charset="2"/>
              <a:buChar char="ü"/>
            </a:pPr>
            <a:r>
              <a:rPr lang="es-AR" sz="3200">
                <a:latin typeface="Constantia" pitchFamily="18" charset="0"/>
              </a:rPr>
              <a:t>Química  orgánica</a:t>
            </a:r>
          </a:p>
          <a:p>
            <a:endParaRPr lang="es-AR">
              <a:latin typeface="Constantia" pitchFamily="18" charset="0"/>
            </a:endParaRP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2200275" y="357188"/>
            <a:ext cx="3871913" cy="1143000"/>
          </a:xfrm>
        </p:spPr>
        <p:txBody>
          <a:bodyPr/>
          <a:lstStyle/>
          <a:p>
            <a:pPr eaLnBrk="1" hangingPunct="1"/>
            <a:r>
              <a:rPr lang="es-AR" smtClean="0"/>
              <a:t>cuestionario</a:t>
            </a:r>
          </a:p>
        </p:txBody>
      </p:sp>
      <p:sp>
        <p:nvSpPr>
          <p:cNvPr id="34819" name="2 Marcador de contenido"/>
          <p:cNvSpPr>
            <a:spLocks noGrp="1"/>
          </p:cNvSpPr>
          <p:nvPr>
            <p:ph idx="1"/>
          </p:nvPr>
        </p:nvSpPr>
        <p:spPr>
          <a:xfrm>
            <a:off x="457200" y="1935163"/>
            <a:ext cx="8229600" cy="4637087"/>
          </a:xfrm>
        </p:spPr>
        <p:txBody>
          <a:bodyPr/>
          <a:lstStyle/>
          <a:p>
            <a:pPr marL="514350" indent="-514350" eaLnBrk="1" hangingPunct="1">
              <a:buFont typeface="Wingdings 2" pitchFamily="18" charset="2"/>
              <a:buAutoNum type="arabicPeriod"/>
            </a:pPr>
            <a:r>
              <a:rPr lang="es-AR" smtClean="0"/>
              <a:t>Según sus funciones como se clasifican las proteínas.</a:t>
            </a:r>
          </a:p>
          <a:p>
            <a:pPr marL="514350" indent="-514350" eaLnBrk="1" hangingPunct="1">
              <a:buFont typeface="Wingdings 2" pitchFamily="18" charset="2"/>
              <a:buAutoNum type="arabicPeriod"/>
            </a:pPr>
            <a:r>
              <a:rPr lang="es-AR" smtClean="0"/>
              <a:t>Realiza la estructura de los 20 aminoácidos que sintetizan las proteínas.  </a:t>
            </a:r>
          </a:p>
          <a:p>
            <a:pPr marL="514350" indent="-514350" eaLnBrk="1" hangingPunct="1">
              <a:buFont typeface="Wingdings 2" pitchFamily="18" charset="2"/>
              <a:buAutoNum type="arabicPeriod"/>
            </a:pPr>
            <a:r>
              <a:rPr lang="es-AR" smtClean="0"/>
              <a:t>Realiza la secuencia de los aminoácidos en la molécula de insulina.</a:t>
            </a:r>
          </a:p>
          <a:p>
            <a:pPr marL="514350" indent="-514350" eaLnBrk="1" hangingPunct="1">
              <a:buFont typeface="Wingdings 2" pitchFamily="18" charset="2"/>
              <a:buAutoNum type="arabicPeriod"/>
            </a:pPr>
            <a:r>
              <a:rPr lang="es-AR" smtClean="0"/>
              <a:t>Realiza la estructura y síntesis de un polipéptido. </a:t>
            </a:r>
          </a:p>
          <a:p>
            <a:pPr marL="514350" indent="-514350" eaLnBrk="1" hangingPunct="1">
              <a:buFont typeface="Wingdings 2" pitchFamily="18" charset="2"/>
              <a:buAutoNum type="arabicPeriod"/>
            </a:pPr>
            <a:r>
              <a:rPr lang="es-AR" smtClean="0"/>
              <a:t>Realiza la estructura de la hemoglobina</a:t>
            </a:r>
          </a:p>
          <a:p>
            <a:pPr marL="514350" indent="-514350" eaLnBrk="1" hangingPunct="1">
              <a:buFont typeface="Wingdings 2" pitchFamily="18" charset="2"/>
              <a:buAutoNum type="arabicPeriod"/>
            </a:pPr>
            <a:r>
              <a:rPr lang="es-AR" smtClean="0"/>
              <a:t>Cuando se dice que una proteína esta desnaturalizada. </a:t>
            </a:r>
          </a:p>
          <a:p>
            <a:pPr marL="514350" indent="-514350" eaLnBrk="1" hangingPunct="1">
              <a:buFont typeface="Wingdings 2" pitchFamily="18" charset="2"/>
              <a:buAutoNum type="arabicPeriod"/>
            </a:pPr>
            <a:r>
              <a:rPr lang="es-AR" smtClean="0"/>
              <a:t>En que consiste el código genético.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AR" dirty="0" smtClean="0"/>
              <a:t>LAS PROTEINAS </a:t>
            </a:r>
            <a:endParaRPr lang="es-AR" dirty="0"/>
          </a:p>
        </p:txBody>
      </p:sp>
      <p:sp>
        <p:nvSpPr>
          <p:cNvPr id="3" name="2 Marcador de contenido"/>
          <p:cNvSpPr>
            <a:spLocks noGrp="1"/>
          </p:cNvSpPr>
          <p:nvPr>
            <p:ph idx="1"/>
          </p:nvPr>
        </p:nvSpPr>
        <p:spPr>
          <a:xfrm>
            <a:off x="457200" y="1357298"/>
            <a:ext cx="8229600" cy="5214974"/>
          </a:xfrm>
        </p:spPr>
        <p:txBody>
          <a:bodyPr/>
          <a:lstStyle/>
          <a:p>
            <a:pPr algn="just">
              <a:buNone/>
            </a:pPr>
            <a:r>
              <a:rPr lang="es-AR" dirty="0" smtClean="0"/>
              <a:t>   son macromoléculas formadas por cadenas lineales de aminoácidos. son las </a:t>
            </a:r>
            <a:r>
              <a:rPr lang="es-AR" dirty="0" err="1" smtClean="0"/>
              <a:t>biomoléculas</a:t>
            </a:r>
            <a:r>
              <a:rPr lang="es-AR" dirty="0" smtClean="0"/>
              <a:t> más versátiles y más diversas. </a:t>
            </a:r>
          </a:p>
          <a:p>
            <a:pPr algn="just">
              <a:buNone/>
            </a:pPr>
            <a:r>
              <a:rPr lang="es-AR" dirty="0" smtClean="0"/>
              <a:t>    Realizan una enorme cantidad de funciones diferentes, entre las que destacan:</a:t>
            </a:r>
          </a:p>
          <a:p>
            <a:pPr algn="just"/>
            <a:r>
              <a:rPr lang="es-AR" dirty="0" smtClean="0"/>
              <a:t>estructural (colágeno  y queratina),</a:t>
            </a:r>
          </a:p>
          <a:p>
            <a:pPr algn="just"/>
            <a:r>
              <a:rPr lang="es-AR" dirty="0" smtClean="0"/>
              <a:t>reguladora (insulina y hormona del crecimiento),</a:t>
            </a:r>
          </a:p>
          <a:p>
            <a:pPr algn="just"/>
            <a:r>
              <a:rPr lang="es-AR" dirty="0" smtClean="0"/>
              <a:t>transportadora (hemoglobina),</a:t>
            </a:r>
          </a:p>
          <a:p>
            <a:pPr algn="just"/>
            <a:r>
              <a:rPr lang="es-AR" dirty="0" smtClean="0"/>
              <a:t>defensiva (anticuerpos),</a:t>
            </a:r>
          </a:p>
          <a:p>
            <a:pPr algn="just"/>
            <a:r>
              <a:rPr lang="es-AR" dirty="0" smtClean="0"/>
              <a:t>enzimática,</a:t>
            </a:r>
          </a:p>
          <a:p>
            <a:pPr algn="just"/>
            <a:r>
              <a:rPr lang="es-AR" dirty="0" smtClean="0"/>
              <a:t>contráctil (</a:t>
            </a:r>
            <a:r>
              <a:rPr lang="es-AR" dirty="0" err="1" smtClean="0"/>
              <a:t>actina</a:t>
            </a:r>
            <a:r>
              <a:rPr lang="es-AR" dirty="0" smtClean="0"/>
              <a:t> y </a:t>
            </a:r>
            <a:r>
              <a:rPr lang="es-AR" dirty="0" err="1" smtClean="0"/>
              <a:t>miosina</a:t>
            </a:r>
            <a:r>
              <a:rPr lang="es-AR" dirty="0" smtClean="0"/>
              <a:t>).</a:t>
            </a:r>
          </a:p>
          <a:p>
            <a:pPr>
              <a:buNone/>
            </a:pPr>
            <a:endParaRPr lang="es-A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1"/>
            <a:ext cx="8229600" cy="5753120"/>
          </a:xfrm>
        </p:spPr>
        <p:txBody>
          <a:bodyPr/>
          <a:lstStyle/>
          <a:p>
            <a:pPr>
              <a:buNone/>
            </a:pPr>
            <a:r>
              <a:rPr lang="es-AR" dirty="0" smtClean="0"/>
              <a:t>   Las proteínas se sintetizan dependiendo de cómo se encuentren regulados los genes que las codifican. </a:t>
            </a:r>
          </a:p>
          <a:p>
            <a:pPr>
              <a:buNone/>
            </a:pPr>
            <a:endParaRPr lang="es-AR" dirty="0" smtClean="0"/>
          </a:p>
          <a:p>
            <a:pPr>
              <a:buNone/>
            </a:pPr>
            <a:r>
              <a:rPr lang="es-AR" dirty="0" smtClean="0"/>
              <a:t>    Por lo tanto, son </a:t>
            </a:r>
            <a:r>
              <a:rPr lang="es-AR" dirty="0" err="1" smtClean="0"/>
              <a:t>suceptibles</a:t>
            </a:r>
            <a:r>
              <a:rPr lang="es-AR" dirty="0" smtClean="0"/>
              <a:t> a señales o factores externos. El conjunto de las proteínas expresadas en una circunstancia determinada es denominado </a:t>
            </a:r>
            <a:r>
              <a:rPr lang="es-AR" dirty="0" err="1" smtClean="0">
                <a:solidFill>
                  <a:srgbClr val="FF0000"/>
                </a:solidFill>
              </a:rPr>
              <a:t>proteoma</a:t>
            </a:r>
            <a:r>
              <a:rPr lang="es-AR" dirty="0" smtClean="0">
                <a:solidFill>
                  <a:srgbClr val="FF0000"/>
                </a:solidFill>
              </a:rPr>
              <a:t>.</a:t>
            </a:r>
          </a:p>
          <a:p>
            <a:pPr>
              <a:buNone/>
            </a:pPr>
            <a:endParaRPr lang="es-AR" dirty="0" smtClean="0">
              <a:solidFill>
                <a:srgbClr val="FF0000"/>
              </a:solidFill>
            </a:endParaRPr>
          </a:p>
          <a:p>
            <a:pPr>
              <a:buNone/>
            </a:pPr>
            <a:r>
              <a:rPr lang="es-AR" dirty="0" smtClean="0"/>
              <a:t>   Corresponden el 50% de la materia viva.</a:t>
            </a:r>
          </a:p>
          <a:p>
            <a:pPr>
              <a:buNone/>
            </a:pPr>
            <a:r>
              <a:rPr lang="es-AR" dirty="0" smtClean="0"/>
              <a:t>   </a:t>
            </a:r>
          </a:p>
          <a:p>
            <a:pPr>
              <a:buNone/>
            </a:pPr>
            <a:r>
              <a:rPr lang="es-AR" dirty="0" smtClean="0"/>
              <a:t>   Catalizadores que hacen posible las reacciones químicas (enzimas).</a:t>
            </a:r>
            <a:endParaRPr lang="es-A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7"/>
            <a:ext cx="8229600" cy="5610244"/>
          </a:xfrm>
        </p:spPr>
        <p:txBody>
          <a:bodyPr/>
          <a:lstStyle/>
          <a:p>
            <a:pPr>
              <a:buNone/>
            </a:pPr>
            <a:r>
              <a:rPr lang="es-AR" dirty="0" smtClean="0"/>
              <a:t>   </a:t>
            </a:r>
            <a:r>
              <a:rPr lang="es-AR" sz="2400" dirty="0" smtClean="0">
                <a:latin typeface="Arial" pitchFamily="34" charset="0"/>
                <a:cs typeface="Arial" pitchFamily="34" charset="0"/>
              </a:rPr>
              <a:t>Anticuerpos .</a:t>
            </a:r>
          </a:p>
          <a:p>
            <a:pPr>
              <a:buNone/>
            </a:pPr>
            <a:r>
              <a:rPr lang="es-AR" sz="2400" dirty="0" smtClean="0">
                <a:latin typeface="Arial" pitchFamily="34" charset="0"/>
                <a:cs typeface="Arial" pitchFamily="34" charset="0"/>
              </a:rPr>
              <a:t>   reserva de  alimentos ovoalbúminas.</a:t>
            </a:r>
          </a:p>
          <a:p>
            <a:pPr>
              <a:buNone/>
            </a:pPr>
            <a:r>
              <a:rPr lang="es-AR" sz="2400" dirty="0" smtClean="0">
                <a:latin typeface="Arial" pitchFamily="34" charset="0"/>
                <a:cs typeface="Arial" pitchFamily="34" charset="0"/>
              </a:rPr>
              <a:t>   caseína (leche).</a:t>
            </a:r>
          </a:p>
          <a:p>
            <a:pPr>
              <a:buNone/>
            </a:pPr>
            <a:r>
              <a:rPr lang="es-AR" sz="2400" dirty="0" smtClean="0">
                <a:latin typeface="Arial" pitchFamily="34" charset="0"/>
                <a:cs typeface="Arial" pitchFamily="34" charset="0"/>
              </a:rPr>
              <a:t>   queratina (pelo, uñas).</a:t>
            </a:r>
          </a:p>
          <a:p>
            <a:pPr>
              <a:buNone/>
            </a:pPr>
            <a:r>
              <a:rPr lang="es-AR" sz="2400" dirty="0" smtClean="0">
                <a:latin typeface="Arial" pitchFamily="34" charset="0"/>
                <a:cs typeface="Arial" pitchFamily="34" charset="0"/>
              </a:rPr>
              <a:t>   colágeno (piel).</a:t>
            </a:r>
          </a:p>
          <a:p>
            <a:pPr>
              <a:buNone/>
            </a:pPr>
            <a:r>
              <a:rPr lang="es-AR" sz="2400" dirty="0" smtClean="0">
                <a:latin typeface="Arial" pitchFamily="34" charset="0"/>
                <a:cs typeface="Arial" pitchFamily="34" charset="0"/>
              </a:rPr>
              <a:t>   contienen: C, H, O, N, S. </a:t>
            </a:r>
          </a:p>
          <a:p>
            <a:pPr>
              <a:buNone/>
            </a:pPr>
            <a:r>
              <a:rPr lang="es-AR" sz="2400" dirty="0" smtClean="0">
                <a:latin typeface="Arial" pitchFamily="34" charset="0"/>
                <a:cs typeface="Arial" pitchFamily="34" charset="0"/>
              </a:rPr>
              <a:t>   Beta- lactoglobulina (leche) C1642H2652O492N420S18</a:t>
            </a:r>
          </a:p>
          <a:p>
            <a:pPr>
              <a:buNone/>
            </a:pPr>
            <a:r>
              <a:rPr lang="es-AR" sz="2400" dirty="0" smtClean="0">
                <a:latin typeface="Arial" pitchFamily="34" charset="0"/>
                <a:cs typeface="Arial" pitchFamily="34" charset="0"/>
              </a:rPr>
              <a:t>   Los monómeros que constituyen estos polímeros se llaman </a:t>
            </a:r>
            <a:r>
              <a:rPr lang="es-AR" sz="2400" dirty="0" smtClean="0">
                <a:solidFill>
                  <a:srgbClr val="FF0000"/>
                </a:solidFill>
                <a:latin typeface="Arial" pitchFamily="34" charset="0"/>
                <a:cs typeface="Arial" pitchFamily="34" charset="0"/>
              </a:rPr>
              <a:t>aminoácidos</a:t>
            </a:r>
            <a:r>
              <a:rPr lang="es-AR" sz="2400" dirty="0" smtClean="0">
                <a:latin typeface="Arial" pitchFamily="34" charset="0"/>
                <a:cs typeface="Arial" pitchFamily="34" charset="0"/>
              </a:rPr>
              <a:t>. </a:t>
            </a:r>
            <a:endParaRPr lang="es-AR" sz="2400" dirty="0">
              <a:latin typeface="Arial" pitchFamily="34" charset="0"/>
              <a:cs typeface="Arial" pitchFamily="34" charset="0"/>
            </a:endParaRPr>
          </a:p>
        </p:txBody>
      </p:sp>
      <p:sp>
        <p:nvSpPr>
          <p:cNvPr id="4" name="3 CuadroTexto"/>
          <p:cNvSpPr txBox="1"/>
          <p:nvPr/>
        </p:nvSpPr>
        <p:spPr>
          <a:xfrm>
            <a:off x="1643042" y="5357826"/>
            <a:ext cx="5352747" cy="646331"/>
          </a:xfrm>
          <a:prstGeom prst="rect">
            <a:avLst/>
          </a:prstGeom>
          <a:noFill/>
        </p:spPr>
        <p:txBody>
          <a:bodyPr wrap="none" rtlCol="0">
            <a:spAutoFit/>
          </a:bodyPr>
          <a:lstStyle/>
          <a:p>
            <a:r>
              <a:rPr lang="es-AR" dirty="0" smtClean="0">
                <a:solidFill>
                  <a:srgbClr val="FF0000"/>
                </a:solidFill>
              </a:rPr>
              <a:t> Realiza  una  Clasificación de las proteínas según</a:t>
            </a:r>
          </a:p>
          <a:p>
            <a:r>
              <a:rPr lang="es-AR" dirty="0" smtClean="0">
                <a:solidFill>
                  <a:srgbClr val="FF0000"/>
                </a:solidFill>
              </a:rPr>
              <a:t> Su forma y composición química. </a:t>
            </a:r>
            <a:endParaRPr lang="es-AR"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900"/>
            <a:ext cx="8229600" cy="1143000"/>
          </a:xfrm>
        </p:spPr>
        <p:txBody>
          <a:bodyPr/>
          <a:lstStyle/>
          <a:p>
            <a:r>
              <a:rPr lang="es-AR" dirty="0" smtClean="0"/>
              <a:t>La </a:t>
            </a:r>
            <a:r>
              <a:rPr lang="es-AR" dirty="0" smtClean="0">
                <a:hlinkClick r:id="rId2"/>
              </a:rPr>
              <a:t>hemoglobina</a:t>
            </a:r>
            <a:endParaRPr lang="es-AR" dirty="0"/>
          </a:p>
        </p:txBody>
      </p:sp>
      <p:sp>
        <p:nvSpPr>
          <p:cNvPr id="3" name="2 Marcador de contenido"/>
          <p:cNvSpPr>
            <a:spLocks noGrp="1"/>
          </p:cNvSpPr>
          <p:nvPr>
            <p:ph idx="1"/>
          </p:nvPr>
        </p:nvSpPr>
        <p:spPr>
          <a:xfrm>
            <a:off x="457200" y="1214422"/>
            <a:ext cx="8229600" cy="5072098"/>
          </a:xfrm>
        </p:spPr>
        <p:txBody>
          <a:bodyPr/>
          <a:lstStyle/>
          <a:p>
            <a:pPr algn="just">
              <a:buNone/>
            </a:pPr>
            <a:r>
              <a:rPr lang="es-AR" dirty="0" smtClean="0"/>
              <a:t>   proteína de la sangre, de peso molecular 64.000 , de color rojo característico, que transporta el oxígeno desde los órganos respiratorios hasta los tejidos, en mamíferos, ovíparos y otros animales.</a:t>
            </a:r>
          </a:p>
          <a:p>
            <a:pPr algn="just">
              <a:buNone/>
            </a:pPr>
            <a:endParaRPr lang="es-AR" dirty="0" smtClean="0"/>
          </a:p>
          <a:p>
            <a:pPr algn="just">
              <a:buNone/>
            </a:pPr>
            <a:r>
              <a:rPr lang="es-AR" dirty="0" smtClean="0"/>
              <a:t>   Al interaccionar con el oxígeno toma un color rojo escarlata, que es el color de la sangre arterial y al perder el oxígeno toma un color rojo oscuro, que es el color característico de la sangre venosa.</a:t>
            </a:r>
          </a:p>
          <a:p>
            <a:pPr algn="just">
              <a:buNone/>
            </a:pPr>
            <a:endParaRPr lang="es-AR" dirty="0"/>
          </a:p>
        </p:txBody>
      </p:sp>
      <p:sp>
        <p:nvSpPr>
          <p:cNvPr id="4" name="3 CuadroTexto"/>
          <p:cNvSpPr txBox="1"/>
          <p:nvPr/>
        </p:nvSpPr>
        <p:spPr>
          <a:xfrm>
            <a:off x="2000232" y="5500702"/>
            <a:ext cx="3357586" cy="923330"/>
          </a:xfrm>
          <a:prstGeom prst="rect">
            <a:avLst/>
          </a:prstGeom>
          <a:noFill/>
        </p:spPr>
        <p:txBody>
          <a:bodyPr wrap="square" rtlCol="0">
            <a:spAutoFit/>
          </a:bodyPr>
          <a:lstStyle/>
          <a:p>
            <a:pPr algn="just"/>
            <a:r>
              <a:rPr lang="es-AR" dirty="0" smtClean="0">
                <a:solidFill>
                  <a:srgbClr val="FF0000"/>
                </a:solidFill>
              </a:rPr>
              <a:t>Que puede causar el consumo en exceso de proteínas en nuestro organismos y por que.</a:t>
            </a:r>
            <a:endParaRPr lang="es-AR"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62"/>
            <a:ext cx="8229600" cy="1143000"/>
          </a:xfrm>
        </p:spPr>
        <p:txBody>
          <a:bodyPr/>
          <a:lstStyle/>
          <a:p>
            <a:r>
              <a:rPr lang="es-AR" dirty="0" smtClean="0"/>
              <a:t>Los </a:t>
            </a:r>
            <a:r>
              <a:rPr lang="es-AR" dirty="0" err="1" smtClean="0"/>
              <a:t>aminoáciodos</a:t>
            </a:r>
            <a:r>
              <a:rPr lang="es-AR" dirty="0" smtClean="0"/>
              <a:t> </a:t>
            </a:r>
            <a:endParaRPr lang="es-AR" dirty="0"/>
          </a:p>
        </p:txBody>
      </p:sp>
      <p:sp>
        <p:nvSpPr>
          <p:cNvPr id="3" name="2 Marcador de contenido"/>
          <p:cNvSpPr>
            <a:spLocks noGrp="1"/>
          </p:cNvSpPr>
          <p:nvPr>
            <p:ph idx="1"/>
          </p:nvPr>
        </p:nvSpPr>
        <p:spPr>
          <a:xfrm>
            <a:off x="-32" y="1142984"/>
            <a:ext cx="8229600" cy="5143536"/>
          </a:xfrm>
        </p:spPr>
        <p:txBody>
          <a:bodyPr/>
          <a:lstStyle/>
          <a:p>
            <a:pPr algn="just">
              <a:buNone/>
            </a:pPr>
            <a:r>
              <a:rPr lang="es-AR" dirty="0" smtClean="0"/>
              <a:t>    </a:t>
            </a:r>
            <a:endParaRPr lang="es-AR" sz="2800" dirty="0" smtClean="0"/>
          </a:p>
          <a:p>
            <a:pPr algn="just">
              <a:buNone/>
            </a:pPr>
            <a:r>
              <a:rPr lang="es-AR" sz="2000" dirty="0" smtClean="0">
                <a:latin typeface="Arial" pitchFamily="34" charset="0"/>
                <a:cs typeface="Arial" pitchFamily="34" charset="0"/>
              </a:rPr>
              <a:t>   Una molécula orgánica con un grupo amino (NH2)</a:t>
            </a:r>
            <a:r>
              <a:rPr lang="es-AR" sz="2000" baseline="-25000" dirty="0" smtClean="0">
                <a:latin typeface="Arial" pitchFamily="34" charset="0"/>
                <a:cs typeface="Arial" pitchFamily="34" charset="0"/>
              </a:rPr>
              <a:t> </a:t>
            </a:r>
            <a:r>
              <a:rPr lang="es-AR" sz="2800" baseline="-25000" dirty="0" smtClean="0">
                <a:latin typeface="Arial" pitchFamily="34" charset="0"/>
                <a:cs typeface="Arial" pitchFamily="34" charset="0"/>
              </a:rPr>
              <a:t>y un grupo carboxilo (-COOH; ácido). </a:t>
            </a:r>
          </a:p>
          <a:p>
            <a:pPr algn="just">
              <a:buNone/>
            </a:pPr>
            <a:r>
              <a:rPr lang="es-AR" sz="2800" baseline="-25000" dirty="0" smtClean="0">
                <a:latin typeface="Arial" pitchFamily="34" charset="0"/>
                <a:cs typeface="Arial" pitchFamily="34" charset="0"/>
              </a:rPr>
              <a:t>    </a:t>
            </a:r>
          </a:p>
          <a:p>
            <a:pPr algn="just">
              <a:buNone/>
            </a:pPr>
            <a:r>
              <a:rPr lang="es-AR" sz="2800" baseline="-25000" dirty="0" smtClean="0">
                <a:latin typeface="Arial" pitchFamily="34" charset="0"/>
                <a:cs typeface="Arial" pitchFamily="34" charset="0"/>
              </a:rPr>
              <a:t>    Los aminoácidos más frecuentes y de mayor interés son aquellos que forman parte de las proteínas. </a:t>
            </a:r>
          </a:p>
          <a:p>
            <a:pPr algn="just">
              <a:buNone/>
            </a:pPr>
            <a:r>
              <a:rPr lang="es-AR" sz="2800" baseline="-25000" dirty="0" smtClean="0">
                <a:latin typeface="Arial" pitchFamily="34" charset="0"/>
                <a:cs typeface="Arial" pitchFamily="34" charset="0"/>
              </a:rPr>
              <a:t>   </a:t>
            </a:r>
          </a:p>
          <a:p>
            <a:pPr algn="just">
              <a:buNone/>
            </a:pPr>
            <a:r>
              <a:rPr lang="es-AR" sz="2800" baseline="-25000" dirty="0" smtClean="0">
                <a:latin typeface="Arial" pitchFamily="34" charset="0"/>
                <a:cs typeface="Arial" pitchFamily="34" charset="0"/>
              </a:rPr>
              <a:t>    Dos aminoácidos se combinan en una reacción de condensación que libera agua formando un enlace </a:t>
            </a:r>
            <a:r>
              <a:rPr lang="es-AR" sz="2800" baseline="-25000" dirty="0" err="1" smtClean="0">
                <a:latin typeface="Arial" pitchFamily="34" charset="0"/>
                <a:cs typeface="Arial" pitchFamily="34" charset="0"/>
              </a:rPr>
              <a:t>peptídico</a:t>
            </a:r>
            <a:r>
              <a:rPr lang="es-AR" sz="2800" baseline="-25000" dirty="0" smtClean="0">
                <a:latin typeface="Arial" pitchFamily="34" charset="0"/>
                <a:cs typeface="Arial" pitchFamily="34" charset="0"/>
              </a:rPr>
              <a:t>. Estos dos "residuos" </a:t>
            </a:r>
            <a:r>
              <a:rPr lang="es-AR" sz="2800" baseline="-25000" dirty="0" err="1" smtClean="0">
                <a:latin typeface="Arial" pitchFamily="34" charset="0"/>
                <a:cs typeface="Arial" pitchFamily="34" charset="0"/>
              </a:rPr>
              <a:t>aminoacídicos</a:t>
            </a:r>
            <a:r>
              <a:rPr lang="es-AR" sz="2800" baseline="-25000" dirty="0" smtClean="0">
                <a:latin typeface="Arial" pitchFamily="34" charset="0"/>
                <a:cs typeface="Arial" pitchFamily="34" charset="0"/>
              </a:rPr>
              <a:t> forman un </a:t>
            </a:r>
            <a:r>
              <a:rPr lang="es-AR" sz="2800" baseline="-25000" dirty="0" err="1" smtClean="0">
                <a:latin typeface="Arial" pitchFamily="34" charset="0"/>
                <a:cs typeface="Arial" pitchFamily="34" charset="0"/>
              </a:rPr>
              <a:t>dipéptido</a:t>
            </a:r>
            <a:r>
              <a:rPr lang="es-AR" sz="2800" baseline="-25000" dirty="0" smtClean="0">
                <a:latin typeface="Arial" pitchFamily="34" charset="0"/>
                <a:cs typeface="Arial" pitchFamily="34" charset="0"/>
              </a:rPr>
              <a:t>. Si se une un tercer aminoácido se forma un </a:t>
            </a:r>
            <a:r>
              <a:rPr lang="es-AR" sz="2800" baseline="-25000" dirty="0" err="1" smtClean="0">
                <a:latin typeface="Arial" pitchFamily="34" charset="0"/>
                <a:cs typeface="Arial" pitchFamily="34" charset="0"/>
              </a:rPr>
              <a:t>tripéptido</a:t>
            </a:r>
            <a:r>
              <a:rPr lang="es-AR" sz="2800" baseline="-25000" dirty="0" smtClean="0">
                <a:latin typeface="Arial" pitchFamily="34" charset="0"/>
                <a:cs typeface="Arial" pitchFamily="34" charset="0"/>
              </a:rPr>
              <a:t> y así, sucesivamente, para formar un </a:t>
            </a:r>
            <a:r>
              <a:rPr lang="es-AR" sz="2800" baseline="-25000" dirty="0" err="1" smtClean="0">
                <a:latin typeface="Arial" pitchFamily="34" charset="0"/>
                <a:cs typeface="Arial" pitchFamily="34" charset="0"/>
              </a:rPr>
              <a:t>polipéptido</a:t>
            </a:r>
            <a:r>
              <a:rPr lang="es-AR" sz="2800" baseline="-25000" dirty="0" smtClean="0">
                <a:latin typeface="Arial" pitchFamily="34" charset="0"/>
                <a:cs typeface="Arial" pitchFamily="34" charset="0"/>
              </a:rPr>
              <a:t>. </a:t>
            </a:r>
          </a:p>
          <a:p>
            <a:pPr algn="just">
              <a:buNone/>
            </a:pPr>
            <a:endParaRPr lang="es-AR" sz="2800" baseline="-25000" dirty="0" smtClean="0">
              <a:latin typeface="Arial" pitchFamily="34" charset="0"/>
              <a:cs typeface="Arial" pitchFamily="34" charset="0"/>
            </a:endParaRPr>
          </a:p>
          <a:p>
            <a:pPr algn="just">
              <a:buNone/>
            </a:pPr>
            <a:r>
              <a:rPr lang="es-AR" sz="2800" baseline="-25000" dirty="0" smtClean="0">
                <a:latin typeface="Arial" pitchFamily="34" charset="0"/>
                <a:cs typeface="Arial" pitchFamily="34" charset="0"/>
              </a:rPr>
              <a:t>   Esta reacción ocurre de manera natural en los ribosomas, tanto los que están libres en el </a:t>
            </a:r>
            <a:r>
              <a:rPr lang="es-AR" sz="2800" baseline="-25000" dirty="0" err="1" smtClean="0">
                <a:latin typeface="Arial" pitchFamily="34" charset="0"/>
                <a:cs typeface="Arial" pitchFamily="34" charset="0"/>
              </a:rPr>
              <a:t>citosol</a:t>
            </a:r>
            <a:r>
              <a:rPr lang="es-AR" sz="2800" baseline="-25000" dirty="0" smtClean="0">
                <a:latin typeface="Arial" pitchFamily="34" charset="0"/>
                <a:cs typeface="Arial" pitchFamily="34" charset="0"/>
              </a:rPr>
              <a:t> como los asociados al retículo </a:t>
            </a:r>
            <a:r>
              <a:rPr lang="es-AR" sz="2800" baseline="-25000" dirty="0" err="1" smtClean="0">
                <a:latin typeface="Arial" pitchFamily="34" charset="0"/>
                <a:cs typeface="Arial" pitchFamily="34" charset="0"/>
              </a:rPr>
              <a:t>endoplasmático</a:t>
            </a:r>
            <a:r>
              <a:rPr lang="es-AR" sz="2800" baseline="-25000" dirty="0" smtClean="0"/>
              <a:t>.</a:t>
            </a:r>
            <a:endParaRPr lang="es-AR" sz="2800" dirty="0"/>
          </a:p>
        </p:txBody>
      </p:sp>
      <p:pic>
        <p:nvPicPr>
          <p:cNvPr id="2050" name="Picture 2"/>
          <p:cNvPicPr>
            <a:picLocks noChangeAspect="1" noChangeArrowheads="1"/>
          </p:cNvPicPr>
          <p:nvPr/>
        </p:nvPicPr>
        <p:blipFill>
          <a:blip r:embed="rId2"/>
          <a:srcRect/>
          <a:stretch>
            <a:fillRect/>
          </a:stretch>
        </p:blipFill>
        <p:spPr bwMode="auto">
          <a:xfrm>
            <a:off x="5357818" y="0"/>
            <a:ext cx="3786182" cy="1643050"/>
          </a:xfrm>
          <a:prstGeom prst="rect">
            <a:avLst/>
          </a:prstGeom>
          <a:noFill/>
          <a:ln w="9525">
            <a:noFill/>
            <a:miter lim="800000"/>
            <a:headEnd/>
            <a:tailEnd/>
          </a:ln>
          <a:effectLst/>
        </p:spPr>
      </p:pic>
      <p:sp>
        <p:nvSpPr>
          <p:cNvPr id="5" name="4 CuadroTexto"/>
          <p:cNvSpPr txBox="1"/>
          <p:nvPr/>
        </p:nvSpPr>
        <p:spPr>
          <a:xfrm>
            <a:off x="1357290" y="5929330"/>
            <a:ext cx="4500594" cy="646331"/>
          </a:xfrm>
          <a:prstGeom prst="rect">
            <a:avLst/>
          </a:prstGeom>
          <a:noFill/>
        </p:spPr>
        <p:txBody>
          <a:bodyPr wrap="square" rtlCol="0">
            <a:spAutoFit/>
          </a:bodyPr>
          <a:lstStyle/>
          <a:p>
            <a:r>
              <a:rPr lang="es-AR" dirty="0" smtClean="0">
                <a:solidFill>
                  <a:srgbClr val="FF0000"/>
                </a:solidFill>
              </a:rPr>
              <a:t>CUALES SON LOS AMINOACIDOS ESENCIALES Y NO ESENCIALES.</a:t>
            </a:r>
            <a:endParaRPr lang="es-AR"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2143108" cy="1571636"/>
          </a:xfrm>
          <a:prstGeom prst="rect">
            <a:avLst/>
          </a:prstGeom>
          <a:noFill/>
          <a:ln w="9525">
            <a:noFill/>
            <a:miter lim="800000"/>
            <a:headEnd/>
            <a:tailEnd/>
          </a:ln>
          <a:effectLst/>
        </p:spPr>
      </p:pic>
      <p:sp>
        <p:nvSpPr>
          <p:cNvPr id="5" name="4 Rectángulo"/>
          <p:cNvSpPr/>
          <p:nvPr/>
        </p:nvSpPr>
        <p:spPr>
          <a:xfrm>
            <a:off x="285720" y="1428736"/>
            <a:ext cx="1390124" cy="369332"/>
          </a:xfrm>
          <a:prstGeom prst="rect">
            <a:avLst/>
          </a:prstGeom>
        </p:spPr>
        <p:txBody>
          <a:bodyPr wrap="none">
            <a:spAutoFit/>
          </a:bodyPr>
          <a:lstStyle/>
          <a:p>
            <a:r>
              <a:rPr lang="es-AR" b="1" dirty="0" smtClean="0"/>
              <a:t>Glicina, </a:t>
            </a:r>
            <a:r>
              <a:rPr lang="es-AR" b="1" dirty="0" err="1" smtClean="0"/>
              <a:t>Gli</a:t>
            </a:r>
            <a:endParaRPr lang="es-AR" dirty="0"/>
          </a:p>
        </p:txBody>
      </p:sp>
      <p:pic>
        <p:nvPicPr>
          <p:cNvPr id="3075" name="Picture 3"/>
          <p:cNvPicPr>
            <a:picLocks noChangeAspect="1" noChangeArrowheads="1"/>
          </p:cNvPicPr>
          <p:nvPr/>
        </p:nvPicPr>
        <p:blipFill>
          <a:blip r:embed="rId3"/>
          <a:srcRect r="87037"/>
          <a:stretch>
            <a:fillRect/>
          </a:stretch>
        </p:blipFill>
        <p:spPr bwMode="auto">
          <a:xfrm>
            <a:off x="7143768" y="0"/>
            <a:ext cx="2000232" cy="6858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l="25059" t="710" r="26841" b="79307"/>
          <a:stretch>
            <a:fillRect/>
          </a:stretch>
        </p:blipFill>
        <p:spPr bwMode="auto">
          <a:xfrm>
            <a:off x="2071670" y="0"/>
            <a:ext cx="3429024" cy="1857364"/>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a:srcRect l="32954" t="68069"/>
          <a:stretch>
            <a:fillRect/>
          </a:stretch>
        </p:blipFill>
        <p:spPr bwMode="auto">
          <a:xfrm>
            <a:off x="0" y="1857364"/>
            <a:ext cx="4836683" cy="1714512"/>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a:srcRect l="68157" b="44010"/>
          <a:stretch>
            <a:fillRect/>
          </a:stretch>
        </p:blipFill>
        <p:spPr bwMode="auto">
          <a:xfrm>
            <a:off x="5500694" y="1"/>
            <a:ext cx="1628769" cy="378619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hangingPunct="1"/>
            <a:r>
              <a:rPr lang="es-AR" smtClean="0"/>
              <a:t>1. HIDROCARBUROS</a:t>
            </a:r>
          </a:p>
        </p:txBody>
      </p:sp>
      <p:sp>
        <p:nvSpPr>
          <p:cNvPr id="8195" name="3 CuadroTexto"/>
          <p:cNvSpPr txBox="1">
            <a:spLocks noChangeArrowheads="1"/>
          </p:cNvSpPr>
          <p:nvPr/>
        </p:nvSpPr>
        <p:spPr bwMode="auto">
          <a:xfrm>
            <a:off x="785813" y="1928813"/>
            <a:ext cx="5786437" cy="3662362"/>
          </a:xfrm>
          <a:prstGeom prst="rect">
            <a:avLst/>
          </a:prstGeom>
          <a:noFill/>
          <a:ln w="9525">
            <a:noFill/>
            <a:miter lim="800000"/>
            <a:headEnd/>
            <a:tailEnd/>
          </a:ln>
        </p:spPr>
        <p:txBody>
          <a:bodyPr>
            <a:spAutoFit/>
          </a:bodyPr>
          <a:lstStyle/>
          <a:p>
            <a:r>
              <a:rPr lang="es-AR">
                <a:latin typeface="Constantia" pitchFamily="18" charset="0"/>
              </a:rPr>
              <a:t>Moléculas mas simples.</a:t>
            </a:r>
          </a:p>
          <a:p>
            <a:endParaRPr lang="es-AR">
              <a:latin typeface="Constantia" pitchFamily="18" charset="0"/>
            </a:endParaRPr>
          </a:p>
          <a:p>
            <a:r>
              <a:rPr lang="es-AR">
                <a:latin typeface="Constantia" pitchFamily="18" charset="0"/>
              </a:rPr>
              <a:t>CH</a:t>
            </a:r>
            <a:r>
              <a:rPr lang="es-AR" sz="1600">
                <a:latin typeface="Constantia" pitchFamily="18" charset="0"/>
              </a:rPr>
              <a:t>4</a:t>
            </a:r>
          </a:p>
          <a:p>
            <a:endParaRPr lang="es-AR" sz="1600">
              <a:latin typeface="Constantia" pitchFamily="18" charset="0"/>
            </a:endParaRPr>
          </a:p>
          <a:p>
            <a:r>
              <a:rPr lang="es-AR" sz="1600">
                <a:latin typeface="Constantia" pitchFamily="18" charset="0"/>
              </a:rPr>
              <a:t>Cadenas de hidrocarburos</a:t>
            </a: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sz="1600">
              <a:latin typeface="Constantia" pitchFamily="18" charset="0"/>
            </a:endParaRPr>
          </a:p>
          <a:p>
            <a:endParaRPr lang="es-AR">
              <a:latin typeface="Constantia" pitchFamily="18" charset="0"/>
            </a:endParaRPr>
          </a:p>
        </p:txBody>
      </p:sp>
      <p:pic>
        <p:nvPicPr>
          <p:cNvPr id="8196" name="Picture 3"/>
          <p:cNvPicPr>
            <a:picLocks noChangeAspect="1" noChangeArrowheads="1"/>
          </p:cNvPicPr>
          <p:nvPr/>
        </p:nvPicPr>
        <p:blipFill>
          <a:blip r:embed="rId2"/>
          <a:srcRect l="52309" t="27499" r="18124" b="50000"/>
          <a:stretch>
            <a:fillRect/>
          </a:stretch>
        </p:blipFill>
        <p:spPr bwMode="auto">
          <a:xfrm>
            <a:off x="928688" y="3643313"/>
            <a:ext cx="2500312" cy="2214562"/>
          </a:xfrm>
          <a:prstGeom prst="rect">
            <a:avLst/>
          </a:prstGeom>
          <a:noFill/>
          <a:ln w="9525">
            <a:noFill/>
            <a:miter lim="800000"/>
            <a:headEnd/>
            <a:tailEnd/>
          </a:ln>
        </p:spPr>
      </p:pic>
      <p:pic>
        <p:nvPicPr>
          <p:cNvPr id="8197" name="Picture 4"/>
          <p:cNvPicPr>
            <a:picLocks noChangeAspect="1" noChangeArrowheads="1"/>
          </p:cNvPicPr>
          <p:nvPr/>
        </p:nvPicPr>
        <p:blipFill>
          <a:blip r:embed="rId3"/>
          <a:srcRect/>
          <a:stretch>
            <a:fillRect/>
          </a:stretch>
        </p:blipFill>
        <p:spPr bwMode="auto">
          <a:xfrm>
            <a:off x="5143500" y="3643313"/>
            <a:ext cx="203835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r>
              <a:rPr lang="es-AR" smtClean="0"/>
              <a:t>Lípidos</a:t>
            </a:r>
          </a:p>
        </p:txBody>
      </p:sp>
      <p:sp>
        <p:nvSpPr>
          <p:cNvPr id="9219" name="4 CuadroTexto"/>
          <p:cNvSpPr txBox="1">
            <a:spLocks noChangeArrowheads="1"/>
          </p:cNvSpPr>
          <p:nvPr/>
        </p:nvSpPr>
        <p:spPr bwMode="auto">
          <a:xfrm>
            <a:off x="642938" y="2000250"/>
            <a:ext cx="6715125" cy="3324225"/>
          </a:xfrm>
          <a:prstGeom prst="rect">
            <a:avLst/>
          </a:prstGeom>
          <a:noFill/>
          <a:ln w="9525">
            <a:noFill/>
            <a:miter lim="800000"/>
            <a:headEnd/>
            <a:tailEnd/>
          </a:ln>
        </p:spPr>
        <p:txBody>
          <a:bodyPr>
            <a:spAutoFit/>
          </a:bodyPr>
          <a:lstStyle/>
          <a:p>
            <a:r>
              <a:rPr lang="es-AR" sz="3200" dirty="0">
                <a:latin typeface="Constantia" pitchFamily="18" charset="0"/>
              </a:rPr>
              <a:t>Compuesto orgánico hidrofóbico .</a:t>
            </a:r>
          </a:p>
          <a:p>
            <a:r>
              <a:rPr lang="es-AR" sz="3200" dirty="0">
                <a:latin typeface="Constantia" pitchFamily="18" charset="0"/>
              </a:rPr>
              <a:t>Grupos:</a:t>
            </a:r>
          </a:p>
          <a:p>
            <a:endParaRPr lang="es-AR" sz="3200" dirty="0">
              <a:latin typeface="Constantia" pitchFamily="18" charset="0"/>
            </a:endParaRPr>
          </a:p>
          <a:p>
            <a:pPr>
              <a:buFont typeface="Wingdings" pitchFamily="2" charset="2"/>
              <a:buChar char="v"/>
            </a:pPr>
            <a:r>
              <a:rPr lang="es-AR" sz="3200" dirty="0">
                <a:latin typeface="Constantia" pitchFamily="18" charset="0"/>
              </a:rPr>
              <a:t>Las grasas</a:t>
            </a:r>
          </a:p>
          <a:p>
            <a:pPr>
              <a:buFont typeface="Wingdings" pitchFamily="2" charset="2"/>
              <a:buChar char="v"/>
            </a:pPr>
            <a:r>
              <a:rPr lang="es-AR" sz="3200" dirty="0">
                <a:latin typeface="Constantia" pitchFamily="18" charset="0"/>
              </a:rPr>
              <a:t>Los fosfolípidos </a:t>
            </a:r>
          </a:p>
          <a:p>
            <a:pPr>
              <a:buFont typeface="Wingdings" pitchFamily="2" charset="2"/>
              <a:buChar char="v"/>
            </a:pPr>
            <a:r>
              <a:rPr lang="es-AR" sz="3200" dirty="0">
                <a:latin typeface="Constantia" pitchFamily="18" charset="0"/>
              </a:rPr>
              <a:t>Esteroides </a:t>
            </a:r>
          </a:p>
          <a:p>
            <a:endParaRPr lang="es-AR" dirty="0">
              <a:latin typeface="Constantia" pitchFamily="18" charset="0"/>
            </a:endParaRPr>
          </a:p>
        </p:txBody>
      </p:sp>
      <p:pic>
        <p:nvPicPr>
          <p:cNvPr id="9220" name="Picture 2"/>
          <p:cNvPicPr>
            <a:picLocks noChangeAspect="1" noChangeArrowheads="1"/>
          </p:cNvPicPr>
          <p:nvPr/>
        </p:nvPicPr>
        <p:blipFill>
          <a:blip r:embed="rId2"/>
          <a:srcRect/>
          <a:stretch>
            <a:fillRect/>
          </a:stretch>
        </p:blipFill>
        <p:spPr bwMode="auto">
          <a:xfrm>
            <a:off x="5857875" y="2822575"/>
            <a:ext cx="3286125" cy="403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CuadroTexto"/>
          <p:cNvSpPr txBox="1">
            <a:spLocks noChangeArrowheads="1"/>
          </p:cNvSpPr>
          <p:nvPr/>
        </p:nvSpPr>
        <p:spPr bwMode="auto">
          <a:xfrm>
            <a:off x="571500" y="933450"/>
            <a:ext cx="6643688" cy="3970338"/>
          </a:xfrm>
          <a:prstGeom prst="rect">
            <a:avLst/>
          </a:prstGeom>
          <a:noFill/>
          <a:ln w="9525">
            <a:noFill/>
            <a:miter lim="800000"/>
            <a:headEnd/>
            <a:tailEnd/>
          </a:ln>
        </p:spPr>
        <p:txBody>
          <a:bodyPr>
            <a:spAutoFit/>
          </a:bodyPr>
          <a:lstStyle/>
          <a:p>
            <a:r>
              <a:rPr lang="es-AR">
                <a:latin typeface="Constantia" pitchFamily="18" charset="0"/>
              </a:rPr>
              <a:t>La grasa esta compuesta por:</a:t>
            </a:r>
          </a:p>
          <a:p>
            <a:endParaRPr lang="es-AR">
              <a:latin typeface="Constantia" pitchFamily="18" charset="0"/>
            </a:endParaRPr>
          </a:p>
          <a:p>
            <a:r>
              <a:rPr lang="es-AR">
                <a:latin typeface="Constantia" pitchFamily="18" charset="0"/>
              </a:rPr>
              <a:t>Una molécula de glicerol </a:t>
            </a:r>
          </a:p>
          <a:p>
            <a:endParaRPr lang="es-AR">
              <a:latin typeface="Constantia" pitchFamily="18" charset="0"/>
            </a:endParaRPr>
          </a:p>
          <a:p>
            <a:r>
              <a:rPr lang="es-AR">
                <a:latin typeface="Constantia" pitchFamily="18" charset="0"/>
              </a:rPr>
              <a:t>Tres moléculas de ácidos grasos</a:t>
            </a:r>
          </a:p>
          <a:p>
            <a:endParaRPr lang="es-AR">
              <a:latin typeface="Constantia" pitchFamily="18" charset="0"/>
            </a:endParaRPr>
          </a:p>
          <a:p>
            <a:pPr algn="just"/>
            <a:r>
              <a:rPr lang="es-AR">
                <a:latin typeface="Constantia" pitchFamily="18" charset="0"/>
              </a:rPr>
              <a:t>El </a:t>
            </a:r>
            <a:r>
              <a:rPr lang="es-AR" b="1">
                <a:latin typeface="Constantia" pitchFamily="18" charset="0"/>
              </a:rPr>
              <a:t>propanotriol</a:t>
            </a:r>
            <a:r>
              <a:rPr lang="es-AR">
                <a:latin typeface="Constantia" pitchFamily="18" charset="0"/>
              </a:rPr>
              <a:t>, </a:t>
            </a:r>
            <a:r>
              <a:rPr lang="es-AR" b="1">
                <a:latin typeface="Constantia" pitchFamily="18" charset="0"/>
              </a:rPr>
              <a:t>glicerol</a:t>
            </a:r>
            <a:r>
              <a:rPr lang="es-AR">
                <a:latin typeface="Constantia" pitchFamily="18" charset="0"/>
              </a:rPr>
              <a:t> o </a:t>
            </a:r>
            <a:r>
              <a:rPr lang="es-AR" b="1">
                <a:latin typeface="Constantia" pitchFamily="18" charset="0"/>
              </a:rPr>
              <a:t>glicerina</a:t>
            </a:r>
            <a:r>
              <a:rPr lang="es-AR">
                <a:latin typeface="Constantia" pitchFamily="18" charset="0"/>
              </a:rPr>
              <a:t> </a:t>
            </a:r>
            <a:r>
              <a:rPr lang="es-AR" b="1">
                <a:latin typeface="Constantia" pitchFamily="18" charset="0"/>
              </a:rPr>
              <a:t>(C</a:t>
            </a:r>
            <a:r>
              <a:rPr lang="es-AR" b="1" baseline="-25000">
                <a:latin typeface="Constantia" pitchFamily="18" charset="0"/>
              </a:rPr>
              <a:t>3</a:t>
            </a:r>
            <a:r>
              <a:rPr lang="es-AR" b="1">
                <a:latin typeface="Constantia" pitchFamily="18" charset="0"/>
              </a:rPr>
              <a:t>H</a:t>
            </a:r>
            <a:r>
              <a:rPr lang="es-AR" b="1" baseline="-25000">
                <a:latin typeface="Constantia" pitchFamily="18" charset="0"/>
              </a:rPr>
              <a:t>8</a:t>
            </a:r>
            <a:r>
              <a:rPr lang="es-AR" b="1">
                <a:latin typeface="Constantia" pitchFamily="18" charset="0"/>
              </a:rPr>
              <a:t>O</a:t>
            </a:r>
            <a:r>
              <a:rPr lang="es-AR" b="1" baseline="-25000">
                <a:latin typeface="Constantia" pitchFamily="18" charset="0"/>
              </a:rPr>
              <a:t>3</a:t>
            </a:r>
            <a:r>
              <a:rPr lang="es-AR" b="1">
                <a:latin typeface="Constantia" pitchFamily="18" charset="0"/>
              </a:rPr>
              <a:t>)</a:t>
            </a:r>
            <a:r>
              <a:rPr lang="es-AR">
                <a:latin typeface="Constantia" pitchFamily="18" charset="0"/>
              </a:rPr>
              <a:t> es un alcohol con tres grupos hidroxilos (–OH), por lo que podemos representar la molécula:</a:t>
            </a:r>
          </a:p>
          <a:p>
            <a:endParaRPr lang="es-AR">
              <a:latin typeface="Constantia" pitchFamily="18" charset="0"/>
            </a:endParaRPr>
          </a:p>
          <a:p>
            <a:endParaRPr lang="es-AR">
              <a:latin typeface="Constantia" pitchFamily="18" charset="0"/>
            </a:endParaRPr>
          </a:p>
          <a:p>
            <a:endParaRPr lang="es-AR">
              <a:latin typeface="Constantia" pitchFamily="18" charset="0"/>
            </a:endParaRPr>
          </a:p>
          <a:p>
            <a:endParaRPr lang="es-AR">
              <a:latin typeface="Constantia" pitchFamily="18" charset="0"/>
            </a:endParaRPr>
          </a:p>
          <a:p>
            <a:r>
              <a:rPr lang="es-AR">
                <a:latin typeface="Constantia" pitchFamily="18" charset="0"/>
              </a:rPr>
              <a:t> </a:t>
            </a:r>
          </a:p>
        </p:txBody>
      </p:sp>
      <p:pic>
        <p:nvPicPr>
          <p:cNvPr id="10243" name="Picture 9"/>
          <p:cNvPicPr>
            <a:picLocks noChangeAspect="1" noChangeArrowheads="1"/>
          </p:cNvPicPr>
          <p:nvPr/>
        </p:nvPicPr>
        <p:blipFill>
          <a:blip r:embed="rId2"/>
          <a:srcRect/>
          <a:stretch>
            <a:fillRect/>
          </a:stretch>
        </p:blipFill>
        <p:spPr bwMode="auto">
          <a:xfrm>
            <a:off x="714375" y="3857625"/>
            <a:ext cx="2857500" cy="2143125"/>
          </a:xfrm>
          <a:prstGeom prst="rect">
            <a:avLst/>
          </a:prstGeom>
          <a:noFill/>
          <a:ln w="9525">
            <a:noFill/>
            <a:miter lim="800000"/>
            <a:headEnd/>
            <a:tailEnd/>
          </a:ln>
        </p:spPr>
      </p:pic>
      <p:pic>
        <p:nvPicPr>
          <p:cNvPr id="10244" name="Picture 11"/>
          <p:cNvPicPr>
            <a:picLocks noChangeAspect="1" noChangeArrowheads="1"/>
          </p:cNvPicPr>
          <p:nvPr/>
        </p:nvPicPr>
        <p:blipFill>
          <a:blip r:embed="rId3"/>
          <a:srcRect l="963" t="19620" r="76250" b="61250"/>
          <a:stretch>
            <a:fillRect/>
          </a:stretch>
        </p:blipFill>
        <p:spPr bwMode="auto">
          <a:xfrm>
            <a:off x="4572000" y="3786188"/>
            <a:ext cx="314325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CuadroTexto"/>
          <p:cNvSpPr txBox="1">
            <a:spLocks noChangeArrowheads="1"/>
          </p:cNvSpPr>
          <p:nvPr/>
        </p:nvSpPr>
        <p:spPr bwMode="auto">
          <a:xfrm>
            <a:off x="1214438" y="1357313"/>
            <a:ext cx="6572250" cy="2554287"/>
          </a:xfrm>
          <a:prstGeom prst="rect">
            <a:avLst/>
          </a:prstGeom>
          <a:noFill/>
          <a:ln w="9525">
            <a:noFill/>
            <a:miter lim="800000"/>
            <a:headEnd/>
            <a:tailEnd/>
          </a:ln>
        </p:spPr>
        <p:txBody>
          <a:bodyPr>
            <a:spAutoFit/>
          </a:bodyPr>
          <a:lstStyle/>
          <a:p>
            <a:pPr algn="just"/>
            <a:r>
              <a:rPr lang="es-AR" sz="2000" dirty="0">
                <a:cs typeface="Arial" charset="0"/>
              </a:rPr>
              <a:t>Un </a:t>
            </a:r>
            <a:r>
              <a:rPr lang="es-AR" sz="2000" b="1" dirty="0">
                <a:cs typeface="Arial" charset="0"/>
              </a:rPr>
              <a:t>ácido graso</a:t>
            </a:r>
            <a:r>
              <a:rPr lang="es-AR" sz="2000" dirty="0">
                <a:cs typeface="Arial" charset="0"/>
              </a:rPr>
              <a:t>  formada por una larga cadena hidrocarbonada lineal, y con un grupo carboxílico(-COOH)  en un extremo.</a:t>
            </a:r>
          </a:p>
          <a:p>
            <a:pPr algn="just"/>
            <a:r>
              <a:rPr lang="es-AR" sz="2000" dirty="0">
                <a:cs typeface="Arial" charset="0"/>
              </a:rPr>
              <a:t>Los ácidos grasos forman parte de los fosfolípidos y </a:t>
            </a:r>
            <a:r>
              <a:rPr lang="es-AR" sz="2000" dirty="0" err="1">
                <a:cs typeface="Arial" charset="0"/>
              </a:rPr>
              <a:t>glucolípidos</a:t>
            </a:r>
            <a:r>
              <a:rPr lang="es-AR" sz="2000" dirty="0">
                <a:cs typeface="Arial" charset="0"/>
              </a:rPr>
              <a:t>, moléculas que constituyen la </a:t>
            </a:r>
            <a:r>
              <a:rPr lang="es-AR" sz="2000" dirty="0" err="1">
                <a:cs typeface="Arial" charset="0"/>
              </a:rPr>
              <a:t>bicapa</a:t>
            </a:r>
            <a:r>
              <a:rPr lang="es-AR" sz="2000" dirty="0">
                <a:cs typeface="Arial" charset="0"/>
              </a:rPr>
              <a:t> </a:t>
            </a:r>
            <a:r>
              <a:rPr lang="es-AR" sz="2000" dirty="0" err="1">
                <a:cs typeface="Arial" charset="0"/>
              </a:rPr>
              <a:t>lipídica</a:t>
            </a:r>
            <a:r>
              <a:rPr lang="es-AR" sz="2000" dirty="0">
                <a:cs typeface="Arial" charset="0"/>
              </a:rPr>
              <a:t> de todas las membranas celulares. En grasa animal los mas comunes son los de 16- carbonos ; ácido </a:t>
            </a:r>
            <a:r>
              <a:rPr lang="es-AR" sz="2000" dirty="0" err="1">
                <a:cs typeface="Arial" charset="0"/>
              </a:rPr>
              <a:t>palmitico</a:t>
            </a:r>
            <a:r>
              <a:rPr lang="es-AR" sz="2000" dirty="0">
                <a:cs typeface="Arial" charset="0"/>
              </a:rPr>
              <a:t>  y 18- carbonos ácido esteárico.</a:t>
            </a:r>
          </a:p>
        </p:txBody>
      </p:sp>
      <p:pic>
        <p:nvPicPr>
          <p:cNvPr id="11267" name="Picture 4"/>
          <p:cNvPicPr>
            <a:picLocks noChangeAspect="1" noChangeArrowheads="1"/>
          </p:cNvPicPr>
          <p:nvPr/>
        </p:nvPicPr>
        <p:blipFill>
          <a:blip r:embed="rId3"/>
          <a:srcRect l="899" t="19620" r="13437" b="61250"/>
          <a:stretch>
            <a:fillRect/>
          </a:stretch>
        </p:blipFill>
        <p:spPr bwMode="auto">
          <a:xfrm>
            <a:off x="1214438" y="3857625"/>
            <a:ext cx="4264025" cy="1285875"/>
          </a:xfrm>
          <a:prstGeom prst="rect">
            <a:avLst/>
          </a:prstGeom>
          <a:noFill/>
          <a:ln w="9525">
            <a:noFill/>
            <a:miter lim="800000"/>
            <a:headEnd/>
            <a:tailEnd/>
          </a:ln>
        </p:spPr>
      </p:pic>
      <p:sp>
        <p:nvSpPr>
          <p:cNvPr id="11268" name="7 Rectángulo"/>
          <p:cNvSpPr>
            <a:spLocks noChangeArrowheads="1"/>
          </p:cNvSpPr>
          <p:nvPr/>
        </p:nvSpPr>
        <p:spPr bwMode="auto">
          <a:xfrm>
            <a:off x="5840413" y="4071938"/>
            <a:ext cx="2160587" cy="646112"/>
          </a:xfrm>
          <a:prstGeom prst="rect">
            <a:avLst/>
          </a:prstGeom>
          <a:noFill/>
          <a:ln w="9525">
            <a:noFill/>
            <a:miter lim="800000"/>
            <a:headEnd/>
            <a:tailEnd/>
          </a:ln>
        </p:spPr>
        <p:txBody>
          <a:bodyPr wrap="none">
            <a:spAutoFit/>
          </a:bodyPr>
          <a:lstStyle/>
          <a:p>
            <a:r>
              <a:rPr lang="es-AR">
                <a:latin typeface="Constantia" pitchFamily="18" charset="0"/>
              </a:rPr>
              <a:t>CH</a:t>
            </a:r>
            <a:r>
              <a:rPr lang="es-AR" baseline="-25000">
                <a:latin typeface="Constantia" pitchFamily="18" charset="0"/>
              </a:rPr>
              <a:t>3</a:t>
            </a:r>
            <a:r>
              <a:rPr lang="es-AR">
                <a:latin typeface="Constantia" pitchFamily="18" charset="0"/>
              </a:rPr>
              <a:t>-(CH</a:t>
            </a:r>
            <a:r>
              <a:rPr lang="es-AR" baseline="-25000">
                <a:latin typeface="Constantia" pitchFamily="18" charset="0"/>
              </a:rPr>
              <a:t>2</a:t>
            </a:r>
            <a:r>
              <a:rPr lang="es-AR">
                <a:latin typeface="Constantia" pitchFamily="18" charset="0"/>
              </a:rPr>
              <a:t>)</a:t>
            </a:r>
            <a:r>
              <a:rPr lang="es-AR" baseline="-25000">
                <a:latin typeface="Constantia" pitchFamily="18" charset="0"/>
              </a:rPr>
              <a:t>14</a:t>
            </a:r>
            <a:r>
              <a:rPr lang="es-AR">
                <a:latin typeface="Constantia" pitchFamily="18" charset="0"/>
              </a:rPr>
              <a:t>-COOH</a:t>
            </a:r>
          </a:p>
          <a:p>
            <a:r>
              <a:rPr lang="es-AR">
                <a:latin typeface="Constantia" pitchFamily="18" charset="0"/>
              </a:rPr>
              <a:t>Ácido palmítico</a:t>
            </a:r>
          </a:p>
        </p:txBody>
      </p:sp>
      <p:pic>
        <p:nvPicPr>
          <p:cNvPr id="11269" name="Picture 5"/>
          <p:cNvPicPr>
            <a:picLocks noChangeAspect="1" noChangeArrowheads="1"/>
          </p:cNvPicPr>
          <p:nvPr/>
        </p:nvPicPr>
        <p:blipFill>
          <a:blip r:embed="rId4"/>
          <a:srcRect l="28436" t="47501" r="6876" b="42500"/>
          <a:stretch>
            <a:fillRect/>
          </a:stretch>
        </p:blipFill>
        <p:spPr bwMode="auto">
          <a:xfrm>
            <a:off x="1143000" y="5072063"/>
            <a:ext cx="4929188" cy="571500"/>
          </a:xfrm>
          <a:prstGeom prst="rect">
            <a:avLst/>
          </a:prstGeom>
          <a:noFill/>
          <a:ln w="9525">
            <a:noFill/>
            <a:miter lim="800000"/>
            <a:headEnd/>
            <a:tailEnd/>
          </a:ln>
        </p:spPr>
      </p:pic>
      <p:sp>
        <p:nvSpPr>
          <p:cNvPr id="11270" name="9 Rectángulo"/>
          <p:cNvSpPr>
            <a:spLocks noChangeArrowheads="1"/>
          </p:cNvSpPr>
          <p:nvPr/>
        </p:nvSpPr>
        <p:spPr bwMode="auto">
          <a:xfrm>
            <a:off x="6072188" y="5143500"/>
            <a:ext cx="2071687" cy="646113"/>
          </a:xfrm>
          <a:prstGeom prst="rect">
            <a:avLst/>
          </a:prstGeom>
          <a:noFill/>
          <a:ln w="9525">
            <a:noFill/>
            <a:miter lim="800000"/>
            <a:headEnd/>
            <a:tailEnd/>
          </a:ln>
        </p:spPr>
        <p:txBody>
          <a:bodyPr>
            <a:spAutoFit/>
          </a:bodyPr>
          <a:lstStyle/>
          <a:p>
            <a:r>
              <a:rPr lang="es-AR">
                <a:latin typeface="Constantia" pitchFamily="18" charset="0"/>
              </a:rPr>
              <a:t>CH</a:t>
            </a:r>
            <a:r>
              <a:rPr lang="es-AR" baseline="-25000">
                <a:latin typeface="Constantia" pitchFamily="18" charset="0"/>
              </a:rPr>
              <a:t>3</a:t>
            </a:r>
            <a:r>
              <a:rPr lang="es-AR">
                <a:latin typeface="Constantia" pitchFamily="18" charset="0"/>
              </a:rPr>
              <a:t>(CH</a:t>
            </a:r>
            <a:r>
              <a:rPr lang="es-AR" baseline="-25000">
                <a:latin typeface="Constantia" pitchFamily="18" charset="0"/>
              </a:rPr>
              <a:t>2</a:t>
            </a:r>
            <a:r>
              <a:rPr lang="es-AR">
                <a:latin typeface="Constantia" pitchFamily="18" charset="0"/>
              </a:rPr>
              <a:t>)</a:t>
            </a:r>
            <a:r>
              <a:rPr lang="es-AR" baseline="-25000">
                <a:latin typeface="Constantia" pitchFamily="18" charset="0"/>
              </a:rPr>
              <a:t>16</a:t>
            </a:r>
            <a:r>
              <a:rPr lang="es-AR">
                <a:latin typeface="Constantia" pitchFamily="18" charset="0"/>
              </a:rPr>
              <a:t>COOH</a:t>
            </a:r>
          </a:p>
          <a:p>
            <a:r>
              <a:rPr lang="es-AR">
                <a:latin typeface="Constantia" pitchFamily="18" charset="0"/>
              </a:rPr>
              <a:t>Ácido esteárico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457200" y="428625"/>
            <a:ext cx="8229600" cy="5895975"/>
          </a:xfrm>
        </p:spPr>
        <p:txBody>
          <a:bodyPr/>
          <a:lstStyle/>
          <a:p>
            <a:pPr algn="just" eaLnBrk="1" hangingPunct="1">
              <a:buFont typeface="Wingdings 2" pitchFamily="18" charset="2"/>
              <a:buNone/>
            </a:pPr>
            <a:r>
              <a:rPr lang="es-AR" smtClean="0"/>
              <a:t>    Ácidos grasos saturados:  Son ácidos grasos sin dobles enlaces entre carbonos; tienden a formar cadenas extendidas y a ser sólidos a temperatura ambiente, excepto los de cadena corta.(aceite  animal).</a:t>
            </a:r>
          </a:p>
          <a:p>
            <a:pPr algn="just" eaLnBrk="1" hangingPunct="1">
              <a:buFont typeface="Wingdings 2" pitchFamily="18" charset="2"/>
              <a:buNone/>
            </a:pPr>
            <a:endParaRPr lang="es-AR" smtClean="0"/>
          </a:p>
          <a:p>
            <a:pPr algn="just" eaLnBrk="1" hangingPunct="1">
              <a:buFont typeface="Wingdings 2" pitchFamily="18" charset="2"/>
              <a:buNone/>
            </a:pPr>
            <a:endParaRPr lang="es-AR" smtClean="0"/>
          </a:p>
          <a:p>
            <a:pPr algn="just" eaLnBrk="1" hangingPunct="1">
              <a:buFont typeface="Wingdings 2" pitchFamily="18" charset="2"/>
              <a:buNone/>
            </a:pPr>
            <a:endParaRPr lang="es-AR" smtClean="0"/>
          </a:p>
          <a:p>
            <a:pPr algn="just" eaLnBrk="1" hangingPunct="1">
              <a:buFont typeface="Wingdings 2" pitchFamily="18" charset="2"/>
              <a:buNone/>
            </a:pPr>
            <a:r>
              <a:rPr lang="es-AR" smtClean="0"/>
              <a:t>    Los </a:t>
            </a:r>
            <a:r>
              <a:rPr lang="es-AR" b="1" smtClean="0"/>
              <a:t>ácidos grasos insaturados</a:t>
            </a:r>
            <a:r>
              <a:rPr lang="es-AR" smtClean="0"/>
              <a:t>: son ácidos carboxílicos de cadena larga con uno o varios dobles enlaces entre los átomos de carbono.  Grasas vegetales (aceite de oliva o de girasol) y en la grasas de los pescados azules.</a:t>
            </a:r>
          </a:p>
        </p:txBody>
      </p:sp>
      <p:pic>
        <p:nvPicPr>
          <p:cNvPr id="12291" name="Picture 1"/>
          <p:cNvPicPr>
            <a:picLocks noChangeAspect="1" noChangeArrowheads="1"/>
          </p:cNvPicPr>
          <p:nvPr/>
        </p:nvPicPr>
        <p:blipFill>
          <a:blip r:embed="rId2"/>
          <a:srcRect l="49063" t="44853" r="9686" b="37500"/>
          <a:stretch>
            <a:fillRect/>
          </a:stretch>
        </p:blipFill>
        <p:spPr bwMode="auto">
          <a:xfrm>
            <a:off x="1785938" y="2214563"/>
            <a:ext cx="3143250" cy="1143000"/>
          </a:xfrm>
          <a:prstGeom prst="rect">
            <a:avLst/>
          </a:prstGeom>
          <a:noFill/>
          <a:ln w="9525">
            <a:noFill/>
            <a:miter lim="800000"/>
            <a:headEnd/>
            <a:tailEnd/>
          </a:ln>
        </p:spPr>
      </p:pic>
      <p:sp>
        <p:nvSpPr>
          <p:cNvPr id="12292" name="4 CuadroTexto"/>
          <p:cNvSpPr txBox="1">
            <a:spLocks noChangeArrowheads="1"/>
          </p:cNvSpPr>
          <p:nvPr/>
        </p:nvSpPr>
        <p:spPr bwMode="auto">
          <a:xfrm>
            <a:off x="5786438" y="2497138"/>
            <a:ext cx="1285875" cy="646112"/>
          </a:xfrm>
          <a:prstGeom prst="rect">
            <a:avLst/>
          </a:prstGeom>
          <a:noFill/>
          <a:ln w="9525">
            <a:noFill/>
            <a:miter lim="800000"/>
            <a:headEnd/>
            <a:tailEnd/>
          </a:ln>
        </p:spPr>
        <p:txBody>
          <a:bodyPr>
            <a:spAutoFit/>
          </a:bodyPr>
          <a:lstStyle/>
          <a:p>
            <a:r>
              <a:rPr lang="es-AR" b="1">
                <a:latin typeface="Constantia" pitchFamily="18" charset="0"/>
              </a:rPr>
              <a:t>ácido mirístico</a:t>
            </a:r>
            <a:endParaRPr lang="es-AR">
              <a:latin typeface="Constantia" pitchFamily="18" charset="0"/>
            </a:endParaRPr>
          </a:p>
        </p:txBody>
      </p:sp>
      <p:pic>
        <p:nvPicPr>
          <p:cNvPr id="12293" name="Picture 2"/>
          <p:cNvPicPr>
            <a:picLocks noChangeAspect="1" noChangeArrowheads="1"/>
          </p:cNvPicPr>
          <p:nvPr/>
        </p:nvPicPr>
        <p:blipFill>
          <a:blip r:embed="rId3"/>
          <a:srcRect l="22812" t="42500" r="34999" b="48750"/>
          <a:stretch>
            <a:fillRect/>
          </a:stretch>
        </p:blipFill>
        <p:spPr bwMode="auto">
          <a:xfrm>
            <a:off x="3357563" y="5357813"/>
            <a:ext cx="45926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285750" y="357188"/>
            <a:ext cx="8229600" cy="704850"/>
          </a:xfrm>
        </p:spPr>
        <p:txBody>
          <a:bodyPr/>
          <a:lstStyle/>
          <a:p>
            <a:pPr eaLnBrk="1" hangingPunct="1"/>
            <a:r>
              <a:rPr lang="es-AR" smtClean="0"/>
              <a:t>Saponificación    </a:t>
            </a:r>
          </a:p>
        </p:txBody>
      </p:sp>
      <p:sp>
        <p:nvSpPr>
          <p:cNvPr id="13315" name="3 Rectángulo"/>
          <p:cNvSpPr>
            <a:spLocks noChangeArrowheads="1"/>
          </p:cNvSpPr>
          <p:nvPr/>
        </p:nvSpPr>
        <p:spPr bwMode="auto">
          <a:xfrm>
            <a:off x="642938" y="2286000"/>
            <a:ext cx="7429500" cy="646113"/>
          </a:xfrm>
          <a:prstGeom prst="rect">
            <a:avLst/>
          </a:prstGeom>
          <a:noFill/>
          <a:ln w="9525">
            <a:noFill/>
            <a:miter lim="800000"/>
            <a:headEnd/>
            <a:tailEnd/>
          </a:ln>
        </p:spPr>
        <p:txBody>
          <a:bodyPr>
            <a:spAutoFit/>
          </a:bodyPr>
          <a:lstStyle/>
          <a:p>
            <a:r>
              <a:rPr lang="es-AR" sz="3600" b="1">
                <a:latin typeface="Constantia" pitchFamily="18" charset="0"/>
              </a:rPr>
              <a:t>Grasa + sosa         jabón + glicerina</a:t>
            </a:r>
            <a:r>
              <a:rPr lang="es-AR" sz="2000">
                <a:latin typeface="Constantia" pitchFamily="18" charset="0"/>
              </a:rPr>
              <a:t>,</a:t>
            </a:r>
          </a:p>
        </p:txBody>
      </p:sp>
      <p:sp>
        <p:nvSpPr>
          <p:cNvPr id="13316" name="5 CuadroTexto"/>
          <p:cNvSpPr txBox="1">
            <a:spLocks noChangeArrowheads="1"/>
          </p:cNvSpPr>
          <p:nvPr/>
        </p:nvSpPr>
        <p:spPr bwMode="auto">
          <a:xfrm>
            <a:off x="2786063" y="3500438"/>
            <a:ext cx="1714500" cy="708025"/>
          </a:xfrm>
          <a:prstGeom prst="rect">
            <a:avLst/>
          </a:prstGeom>
          <a:noFill/>
          <a:ln w="9525">
            <a:noFill/>
            <a:miter lim="800000"/>
            <a:headEnd/>
            <a:tailEnd/>
          </a:ln>
        </p:spPr>
        <p:txBody>
          <a:bodyPr>
            <a:spAutoFit/>
          </a:bodyPr>
          <a:lstStyle/>
          <a:p>
            <a:r>
              <a:rPr lang="es-AR" b="1">
                <a:latin typeface="Constantia" pitchFamily="18" charset="0"/>
              </a:rPr>
              <a:t>   3 NaOH</a:t>
            </a:r>
          </a:p>
          <a:p>
            <a:r>
              <a:rPr lang="es-AR" sz="1100" b="1">
                <a:latin typeface="Constantia" pitchFamily="18" charset="0"/>
              </a:rPr>
              <a:t>        </a:t>
            </a:r>
            <a:r>
              <a:rPr lang="es-AR" sz="1100">
                <a:latin typeface="Constantia" pitchFamily="18" charset="0"/>
              </a:rPr>
              <a:t>HIDROXIDO DE      </a:t>
            </a:r>
          </a:p>
          <a:p>
            <a:r>
              <a:rPr lang="es-AR" sz="1100">
                <a:latin typeface="Constantia" pitchFamily="18" charset="0"/>
              </a:rPr>
              <a:t>               SODIO</a:t>
            </a:r>
          </a:p>
        </p:txBody>
      </p:sp>
      <p:cxnSp>
        <p:nvCxnSpPr>
          <p:cNvPr id="8" name="7 Conector recto de flecha"/>
          <p:cNvCxnSpPr/>
          <p:nvPr/>
        </p:nvCxnSpPr>
        <p:spPr>
          <a:xfrm>
            <a:off x="4286250" y="3714750"/>
            <a:ext cx="7143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8" name="9 Rectángulo"/>
          <p:cNvSpPr>
            <a:spLocks noChangeArrowheads="1"/>
          </p:cNvSpPr>
          <p:nvPr/>
        </p:nvSpPr>
        <p:spPr bwMode="auto">
          <a:xfrm>
            <a:off x="5072063" y="3571875"/>
            <a:ext cx="2425700" cy="400050"/>
          </a:xfrm>
          <a:prstGeom prst="rect">
            <a:avLst/>
          </a:prstGeom>
          <a:noFill/>
          <a:ln w="9525">
            <a:noFill/>
            <a:miter lim="800000"/>
            <a:headEnd/>
            <a:tailEnd/>
          </a:ln>
        </p:spPr>
        <p:txBody>
          <a:bodyPr wrap="none">
            <a:spAutoFit/>
          </a:bodyPr>
          <a:lstStyle/>
          <a:p>
            <a:r>
              <a:rPr lang="es-AR" sz="2000">
                <a:latin typeface="Constantia" pitchFamily="18" charset="0"/>
              </a:rPr>
              <a:t>3C 17H</a:t>
            </a:r>
            <a:r>
              <a:rPr lang="es-AR" sz="2000" baseline="-25000">
                <a:latin typeface="Constantia" pitchFamily="18" charset="0"/>
              </a:rPr>
              <a:t>35</a:t>
            </a:r>
            <a:r>
              <a:rPr lang="es-AR" sz="2000">
                <a:latin typeface="Constantia" pitchFamily="18" charset="0"/>
              </a:rPr>
              <a:t>COONa    </a:t>
            </a:r>
            <a:r>
              <a:rPr lang="es-AR" sz="2000" b="1">
                <a:latin typeface="Constantia" pitchFamily="18" charset="0"/>
              </a:rPr>
              <a:t>+ </a:t>
            </a:r>
            <a:endParaRPr lang="es-AR" sz="2000">
              <a:latin typeface="Constantia" pitchFamily="18" charset="0"/>
            </a:endParaRPr>
          </a:p>
        </p:txBody>
      </p:sp>
      <p:cxnSp>
        <p:nvCxnSpPr>
          <p:cNvPr id="12" name="11 Conector recto de flecha"/>
          <p:cNvCxnSpPr/>
          <p:nvPr/>
        </p:nvCxnSpPr>
        <p:spPr>
          <a:xfrm>
            <a:off x="3429000" y="2643188"/>
            <a:ext cx="7858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0" name="9 CuadroTexto"/>
          <p:cNvSpPr txBox="1">
            <a:spLocks noChangeArrowheads="1"/>
          </p:cNvSpPr>
          <p:nvPr/>
        </p:nvSpPr>
        <p:spPr bwMode="auto">
          <a:xfrm>
            <a:off x="3786188" y="4643438"/>
            <a:ext cx="2214562" cy="1477962"/>
          </a:xfrm>
          <a:prstGeom prst="rect">
            <a:avLst/>
          </a:prstGeom>
          <a:noFill/>
          <a:ln w="9525">
            <a:noFill/>
            <a:miter lim="800000"/>
            <a:headEnd/>
            <a:tailEnd/>
          </a:ln>
        </p:spPr>
        <p:txBody>
          <a:bodyPr>
            <a:spAutoFit/>
          </a:bodyPr>
          <a:lstStyle/>
          <a:p>
            <a:r>
              <a:rPr lang="es-AR" b="1"/>
              <a:t>Nota :los enlaces C-C Y C-H presentan una energía de  80Kcal y 98 Kcal.</a:t>
            </a:r>
          </a:p>
        </p:txBody>
      </p:sp>
      <p:sp>
        <p:nvSpPr>
          <p:cNvPr id="13321" name="10 CuadroTexto"/>
          <p:cNvSpPr txBox="1">
            <a:spLocks noChangeArrowheads="1"/>
          </p:cNvSpPr>
          <p:nvPr/>
        </p:nvSpPr>
        <p:spPr bwMode="auto">
          <a:xfrm>
            <a:off x="571500" y="1143000"/>
            <a:ext cx="7643813" cy="1200150"/>
          </a:xfrm>
          <a:prstGeom prst="rect">
            <a:avLst/>
          </a:prstGeom>
          <a:noFill/>
          <a:ln w="9525">
            <a:noFill/>
            <a:miter lim="800000"/>
            <a:headEnd/>
            <a:tailEnd/>
          </a:ln>
        </p:spPr>
        <p:txBody>
          <a:bodyPr>
            <a:spAutoFit/>
          </a:bodyPr>
          <a:lstStyle/>
          <a:p>
            <a:pPr algn="just"/>
            <a:r>
              <a:rPr lang="es-AR"/>
              <a:t>La base rompe los enlaces entre el glicerol y el ác. Graso  los grupos hidroxilos de la base restituyen la molécula del glicerol y el sodio es atraído por el grupo carboxilo del ác. Graso formando el estearato de sodio que es un jabón, a partir de la tristearina.  </a:t>
            </a:r>
          </a:p>
        </p:txBody>
      </p:sp>
      <p:pic>
        <p:nvPicPr>
          <p:cNvPr id="13322" name="Picture 10"/>
          <p:cNvPicPr>
            <a:picLocks noChangeAspect="1" noChangeArrowheads="1"/>
          </p:cNvPicPr>
          <p:nvPr/>
        </p:nvPicPr>
        <p:blipFill>
          <a:blip r:embed="rId2"/>
          <a:srcRect l="39687" t="46249" r="40126" b="26653"/>
          <a:stretch>
            <a:fillRect/>
          </a:stretch>
        </p:blipFill>
        <p:spPr bwMode="auto">
          <a:xfrm>
            <a:off x="428625" y="2857500"/>
            <a:ext cx="2428875" cy="3000375"/>
          </a:xfrm>
          <a:prstGeom prst="rect">
            <a:avLst/>
          </a:prstGeom>
          <a:noFill/>
          <a:ln w="9525">
            <a:noFill/>
            <a:miter lim="800000"/>
            <a:headEnd/>
            <a:tailEnd/>
          </a:ln>
        </p:spPr>
      </p:pic>
      <p:pic>
        <p:nvPicPr>
          <p:cNvPr id="13323" name="Picture 11"/>
          <p:cNvPicPr>
            <a:picLocks noChangeAspect="1" noChangeArrowheads="1"/>
          </p:cNvPicPr>
          <p:nvPr/>
        </p:nvPicPr>
        <p:blipFill>
          <a:blip r:embed="rId2"/>
          <a:srcRect l="6876" t="43750" r="82813" b="25000"/>
          <a:stretch>
            <a:fillRect/>
          </a:stretch>
        </p:blipFill>
        <p:spPr bwMode="auto">
          <a:xfrm>
            <a:off x="7429500" y="2928938"/>
            <a:ext cx="1285875" cy="2286000"/>
          </a:xfrm>
          <a:prstGeom prst="rect">
            <a:avLst/>
          </a:prstGeom>
          <a:noFill/>
          <a:ln w="9525">
            <a:noFill/>
            <a:miter lim="800000"/>
            <a:headEnd/>
            <a:tailEnd/>
          </a:ln>
        </p:spPr>
      </p:pic>
      <p:sp>
        <p:nvSpPr>
          <p:cNvPr id="13324" name="15 CuadroTexto"/>
          <p:cNvSpPr txBox="1">
            <a:spLocks noChangeArrowheads="1"/>
          </p:cNvSpPr>
          <p:nvPr/>
        </p:nvSpPr>
        <p:spPr bwMode="auto">
          <a:xfrm>
            <a:off x="285750" y="6072188"/>
            <a:ext cx="3429000" cy="646112"/>
          </a:xfrm>
          <a:prstGeom prst="rect">
            <a:avLst/>
          </a:prstGeom>
          <a:noFill/>
          <a:ln w="9525">
            <a:noFill/>
            <a:miter lim="800000"/>
            <a:headEnd/>
            <a:tailEnd/>
          </a:ln>
        </p:spPr>
        <p:txBody>
          <a:bodyPr>
            <a:spAutoFit/>
          </a:bodyPr>
          <a:lstStyle/>
          <a:p>
            <a:r>
              <a:rPr lang="es-AR"/>
              <a:t>Como se forma la molécula estable de aceite en el agua?</a:t>
            </a:r>
          </a:p>
        </p:txBody>
      </p:sp>
      <p:sp>
        <p:nvSpPr>
          <p:cNvPr id="13325" name="16 CuadroTexto"/>
          <p:cNvSpPr txBox="1">
            <a:spLocks noChangeArrowheads="1"/>
          </p:cNvSpPr>
          <p:nvPr/>
        </p:nvSpPr>
        <p:spPr bwMode="auto">
          <a:xfrm>
            <a:off x="6429375" y="5500688"/>
            <a:ext cx="2357438" cy="1200150"/>
          </a:xfrm>
          <a:prstGeom prst="rect">
            <a:avLst/>
          </a:prstGeom>
          <a:noFill/>
          <a:ln w="9525">
            <a:noFill/>
            <a:miter lim="800000"/>
            <a:headEnd/>
            <a:tailEnd/>
          </a:ln>
        </p:spPr>
        <p:txBody>
          <a:bodyPr>
            <a:spAutoFit/>
          </a:bodyPr>
          <a:lstStyle/>
          <a:p>
            <a:r>
              <a:rPr lang="es-AR"/>
              <a:t>Que son lípidos anfipáticos  y cual es su importancia para la célula?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891</TotalTime>
  <Words>1861</Words>
  <Application>Microsoft Office PowerPoint</Application>
  <PresentationFormat>Presentación en pantalla (4:3)</PresentationFormat>
  <Paragraphs>217</Paragraphs>
  <Slides>37</Slides>
  <Notes>2</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Flujo</vt:lpstr>
      <vt:lpstr>SANDRA VIANNEY FAJARDO</vt:lpstr>
      <vt:lpstr>Diapositiva 2</vt:lpstr>
      <vt:lpstr>Diapositiva 3</vt:lpstr>
      <vt:lpstr>1. HIDROCARBUROS</vt:lpstr>
      <vt:lpstr>Lípidos</vt:lpstr>
      <vt:lpstr>Diapositiva 6</vt:lpstr>
      <vt:lpstr>Diapositiva 7</vt:lpstr>
      <vt:lpstr>Diapositiva 8</vt:lpstr>
      <vt:lpstr>Saponificación    </vt:lpstr>
      <vt:lpstr>Fosfolípidos </vt:lpstr>
      <vt:lpstr>Esteroides</vt:lpstr>
      <vt:lpstr>Diapositiva 12</vt:lpstr>
      <vt:lpstr>carbohidratos,</vt:lpstr>
      <vt:lpstr>Diapositiva 14</vt:lpstr>
      <vt:lpstr>CLASIFICACION</vt:lpstr>
      <vt:lpstr>MONOSACARIDOS</vt:lpstr>
      <vt:lpstr>La glucosa</vt:lpstr>
      <vt:lpstr>Diapositiva 18</vt:lpstr>
      <vt:lpstr>Diapositiva 19</vt:lpstr>
      <vt:lpstr>Diapositiva 20</vt:lpstr>
      <vt:lpstr>DISACÁRIDOS </vt:lpstr>
      <vt:lpstr>Diapositiva 22</vt:lpstr>
      <vt:lpstr>POLISACÁRIDOS </vt:lpstr>
      <vt:lpstr>ALMIDON</vt:lpstr>
      <vt:lpstr>Diapositiva 25</vt:lpstr>
      <vt:lpstr>Diapositiva 26</vt:lpstr>
      <vt:lpstr>GLOCÓGENO</vt:lpstr>
      <vt:lpstr>CELULOSA</vt:lpstr>
      <vt:lpstr>Diapositiva 29</vt:lpstr>
      <vt:lpstr>cuestionario</vt:lpstr>
      <vt:lpstr>LAS PROTEINAS </vt:lpstr>
      <vt:lpstr>Diapositiva 32</vt:lpstr>
      <vt:lpstr>Diapositiva 33</vt:lpstr>
      <vt:lpstr>La hemoglobina</vt:lpstr>
      <vt:lpstr>Los aminoáciodos </vt:lpstr>
      <vt:lpstr>Diapositiva 36</vt:lpstr>
      <vt:lpstr>Diapositiva 37</vt:lpstr>
    </vt:vector>
  </TitlesOfParts>
  <Company>Windows XP Colossus Edition 2 Reloaded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Colossus User</dc:creator>
  <cp:lastModifiedBy>USUARIO</cp:lastModifiedBy>
  <cp:revision>91</cp:revision>
  <dcterms:created xsi:type="dcterms:W3CDTF">2009-08-30T22:56:08Z</dcterms:created>
  <dcterms:modified xsi:type="dcterms:W3CDTF">2009-09-10T16:29:15Z</dcterms:modified>
</cp:coreProperties>
</file>