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8" r:id="rId12"/>
    <p:sldId id="266" r:id="rId13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7D05"/>
    <a:srgbClr val="CD09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A70FBFF-4123-4F00-9016-543AE1FAA961}" type="datetimeFigureOut">
              <a:rPr lang="es-ES_tradnl" smtClean="0"/>
              <a:pPr/>
              <a:t>25/08/2011</a:t>
            </a:fld>
            <a:endParaRPr lang="es-ES_tradnl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5632D25-6A4E-465B-9BB7-0E7ACF73C650}" type="slidenum">
              <a:rPr lang="es-ES_tradnl" smtClean="0"/>
              <a:pPr/>
              <a:t>‹Nº›</a:t>
            </a:fld>
            <a:endParaRPr lang="es-ES_tradnl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692696"/>
            <a:ext cx="7851648" cy="1828800"/>
          </a:xfrm>
        </p:spPr>
        <p:txBody>
          <a:bodyPr/>
          <a:lstStyle/>
          <a:p>
            <a:pPr algn="ctr"/>
            <a:r>
              <a:rPr lang="es-ES_tradnl" dirty="0" smtClean="0"/>
              <a:t>¿ QUE ES LA COMPOSICIÓN?</a:t>
            </a: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3400" y="3068960"/>
            <a:ext cx="7854696" cy="3024336"/>
          </a:xfrm>
        </p:spPr>
        <p:txBody>
          <a:bodyPr>
            <a:normAutofit/>
          </a:bodyPr>
          <a:lstStyle/>
          <a:p>
            <a:pPr algn="just"/>
            <a:r>
              <a:rPr lang="es-ES_tradnl" sz="3600" dirty="0" smtClean="0"/>
              <a:t>Componer  es unir una serie de elementos independientes de tal manera que el resultado de ello sea una forma armoniosa,  bella y atractiva para nuestros sentidos.</a:t>
            </a:r>
            <a:endParaRPr lang="es-ES_tradnl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es-ES_tradnl" dirty="0" smtClean="0"/>
              <a:t>Ejercicios con poesía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412776"/>
            <a:ext cx="8219256" cy="1493520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Hay  ___  en que _____  tan móviles, tan  _______,    </a:t>
            </a:r>
          </a:p>
          <a:p>
            <a:pPr>
              <a:buNone/>
            </a:pPr>
            <a:r>
              <a:rPr lang="es-ES_tradnl" sz="2800" dirty="0" smtClean="0"/>
              <a:t>    como las _____ briznas  ________  y al ____...</a:t>
            </a:r>
            <a:endParaRPr lang="es-ES_tradnl" sz="2800" dirty="0"/>
          </a:p>
        </p:txBody>
      </p:sp>
      <p:sp>
        <p:nvSpPr>
          <p:cNvPr id="5" name="4 Rectángulo"/>
          <p:cNvSpPr/>
          <p:nvPr/>
        </p:nvSpPr>
        <p:spPr>
          <a:xfrm>
            <a:off x="7380312" y="4221088"/>
            <a:ext cx="1224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 smtClean="0"/>
              <a:t>leves</a:t>
            </a:r>
            <a:r>
              <a:rPr lang="es-ES_tradnl" dirty="0" smtClean="0"/>
              <a:t>   </a:t>
            </a:r>
            <a:endParaRPr lang="es-ES_tradnl" dirty="0"/>
          </a:p>
        </p:txBody>
      </p:sp>
      <p:sp>
        <p:nvSpPr>
          <p:cNvPr id="6" name="5 Rectángulo"/>
          <p:cNvSpPr/>
          <p:nvPr/>
        </p:nvSpPr>
        <p:spPr>
          <a:xfrm>
            <a:off x="5508104" y="4365104"/>
            <a:ext cx="15883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dirty="0" smtClean="0"/>
              <a:t>al viento </a:t>
            </a:r>
            <a:endParaRPr lang="es-ES_tradnl" sz="2800" dirty="0"/>
          </a:p>
        </p:txBody>
      </p:sp>
      <p:sp>
        <p:nvSpPr>
          <p:cNvPr id="7" name="6 Rectángulo"/>
          <p:cNvSpPr/>
          <p:nvPr/>
        </p:nvSpPr>
        <p:spPr>
          <a:xfrm>
            <a:off x="2843808" y="4365104"/>
            <a:ext cx="8418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dirty="0" smtClean="0"/>
              <a:t>azar</a:t>
            </a:r>
            <a:endParaRPr lang="es-ES_tradnl" sz="2800" dirty="0"/>
          </a:p>
        </p:txBody>
      </p:sp>
      <p:sp>
        <p:nvSpPr>
          <p:cNvPr id="8" name="7 Rectángulo"/>
          <p:cNvSpPr/>
          <p:nvPr/>
        </p:nvSpPr>
        <p:spPr>
          <a:xfrm>
            <a:off x="2195736" y="5373216"/>
            <a:ext cx="14345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dirty="0">
                <a:solidFill>
                  <a:prstClr val="black"/>
                </a:solidFill>
              </a:rPr>
              <a:t>móviles</a:t>
            </a:r>
            <a:r>
              <a:rPr lang="es-ES_tradnl" dirty="0">
                <a:solidFill>
                  <a:prstClr val="black"/>
                </a:solidFill>
              </a:rPr>
              <a:t> </a:t>
            </a:r>
            <a:endParaRPr lang="es-ES_tradnl" dirty="0"/>
          </a:p>
        </p:txBody>
      </p:sp>
      <p:sp>
        <p:nvSpPr>
          <p:cNvPr id="9" name="8 Rectángulo"/>
          <p:cNvSpPr/>
          <p:nvPr/>
        </p:nvSpPr>
        <p:spPr>
          <a:xfrm>
            <a:off x="4932040" y="5301208"/>
            <a:ext cx="12581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800" dirty="0">
                <a:solidFill>
                  <a:prstClr val="black"/>
                </a:solidFill>
              </a:rPr>
              <a:t>somos </a:t>
            </a:r>
            <a:endParaRPr lang="es-ES_tradnl" sz="2800" dirty="0"/>
          </a:p>
        </p:txBody>
      </p:sp>
      <p:sp>
        <p:nvSpPr>
          <p:cNvPr id="10" name="9 Rectángulo"/>
          <p:cNvSpPr/>
          <p:nvPr/>
        </p:nvSpPr>
        <p:spPr>
          <a:xfrm>
            <a:off x="899592" y="4293096"/>
            <a:ext cx="11568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_tradnl" sz="2800" dirty="0">
                <a:solidFill>
                  <a:prstClr val="black"/>
                </a:solidFill>
              </a:rPr>
              <a:t>días</a:t>
            </a:r>
            <a:endParaRPr lang="es-ES_tradnl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914400" y="764704"/>
            <a:ext cx="8229600" cy="2069584"/>
          </a:xfrm>
        </p:spPr>
        <p:txBody>
          <a:bodyPr/>
          <a:lstStyle/>
          <a:p>
            <a:pPr>
              <a:buNone/>
            </a:pPr>
            <a:r>
              <a:rPr lang="es-ES_tradnl" dirty="0" smtClean="0"/>
              <a:t>    Mujer</a:t>
            </a:r>
            <a:r>
              <a:rPr lang="es-ES_tradnl" dirty="0" smtClean="0"/>
              <a:t>, </a:t>
            </a:r>
            <a:r>
              <a:rPr lang="es-ES_tradnl" dirty="0" smtClean="0"/>
              <a:t>__ hubiera ____ tu </a:t>
            </a:r>
            <a:r>
              <a:rPr lang="es-ES_tradnl" dirty="0" smtClean="0"/>
              <a:t>hijo, </a:t>
            </a:r>
            <a:r>
              <a:rPr lang="es-ES_tradnl" dirty="0" smtClean="0"/>
              <a:t>por ________ </a:t>
            </a:r>
            <a:r>
              <a:rPr lang="es-ES_tradnl" dirty="0" smtClean="0"/>
              <a:t> </a:t>
            </a:r>
            <a:br>
              <a:rPr lang="es-ES_tradnl" dirty="0" smtClean="0"/>
            </a:br>
            <a:r>
              <a:rPr lang="es-ES_tradnl" dirty="0" smtClean="0"/>
              <a:t>la leche de </a:t>
            </a:r>
            <a:r>
              <a:rPr lang="es-ES_tradnl" dirty="0" smtClean="0"/>
              <a:t>los ____ como </a:t>
            </a:r>
            <a:r>
              <a:rPr lang="es-ES_tradnl" dirty="0" smtClean="0"/>
              <a:t>de </a:t>
            </a:r>
            <a:r>
              <a:rPr lang="es-ES_tradnl" dirty="0" smtClean="0"/>
              <a:t>un _________,</a:t>
            </a:r>
            <a:r>
              <a:rPr lang="es-ES_tradnl" dirty="0" smtClean="0"/>
              <a:t> </a:t>
            </a:r>
            <a:br>
              <a:rPr lang="es-ES_tradnl" dirty="0" smtClean="0"/>
            </a:br>
            <a:r>
              <a:rPr lang="es-ES_tradnl" dirty="0" smtClean="0"/>
              <a:t>por mirarte </a:t>
            </a:r>
            <a:r>
              <a:rPr lang="es-ES_tradnl" dirty="0" smtClean="0"/>
              <a:t>y ________ a </a:t>
            </a:r>
            <a:r>
              <a:rPr lang="es-ES_tradnl" dirty="0" smtClean="0"/>
              <a:t>mi lado </a:t>
            </a:r>
            <a:r>
              <a:rPr lang="es-ES_tradnl" dirty="0" smtClean="0"/>
              <a:t>y _______ </a:t>
            </a:r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dirty="0" smtClean="0"/>
              <a:t>en la risa </a:t>
            </a:r>
            <a:r>
              <a:rPr lang="es-ES_tradnl" dirty="0" smtClean="0"/>
              <a:t>de ___ y </a:t>
            </a:r>
            <a:r>
              <a:rPr lang="es-ES_tradnl" dirty="0" smtClean="0"/>
              <a:t>la voz </a:t>
            </a:r>
            <a:r>
              <a:rPr lang="es-ES_tradnl" dirty="0" smtClean="0"/>
              <a:t>de _______.</a:t>
            </a:r>
            <a:r>
              <a:rPr lang="es-ES_tradnl" dirty="0" smtClean="0"/>
              <a:t> </a:t>
            </a:r>
            <a:r>
              <a:rPr lang="es-ES_tradnl" dirty="0" smtClean="0"/>
              <a:t> </a:t>
            </a:r>
            <a:endParaRPr lang="es-ES_tradnl" dirty="0"/>
          </a:p>
        </p:txBody>
      </p:sp>
      <p:sp>
        <p:nvSpPr>
          <p:cNvPr id="4" name="3 Rectángulo"/>
          <p:cNvSpPr/>
          <p:nvPr/>
        </p:nvSpPr>
        <p:spPr>
          <a:xfrm>
            <a:off x="1475656" y="3933056"/>
            <a:ext cx="5163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600" dirty="0" smtClean="0"/>
              <a:t>yo</a:t>
            </a:r>
            <a:endParaRPr lang="es-ES_tradnl" sz="2600" dirty="0"/>
          </a:p>
        </p:txBody>
      </p:sp>
      <p:sp>
        <p:nvSpPr>
          <p:cNvPr id="5" name="4 Rectángulo"/>
          <p:cNvSpPr/>
          <p:nvPr/>
        </p:nvSpPr>
        <p:spPr>
          <a:xfrm>
            <a:off x="6804248" y="4149080"/>
            <a:ext cx="78258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600" dirty="0" smtClean="0"/>
              <a:t>sido</a:t>
            </a:r>
            <a:endParaRPr lang="es-ES_tradnl" sz="2600" dirty="0"/>
          </a:p>
        </p:txBody>
      </p:sp>
      <p:sp>
        <p:nvSpPr>
          <p:cNvPr id="6" name="5 Rectángulo"/>
          <p:cNvSpPr/>
          <p:nvPr/>
        </p:nvSpPr>
        <p:spPr>
          <a:xfrm>
            <a:off x="755576" y="5229200"/>
            <a:ext cx="127785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600" dirty="0" smtClean="0"/>
              <a:t>beberte</a:t>
            </a:r>
            <a:endParaRPr lang="es-ES_tradnl" sz="2600" dirty="0"/>
          </a:p>
        </p:txBody>
      </p:sp>
      <p:sp>
        <p:nvSpPr>
          <p:cNvPr id="7" name="6 Rectángulo"/>
          <p:cNvSpPr/>
          <p:nvPr/>
        </p:nvSpPr>
        <p:spPr>
          <a:xfrm>
            <a:off x="4139952" y="5301208"/>
            <a:ext cx="987771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600" dirty="0" smtClean="0"/>
              <a:t>senos</a:t>
            </a:r>
            <a:endParaRPr lang="es-ES_tradnl" sz="2600" dirty="0"/>
          </a:p>
        </p:txBody>
      </p:sp>
      <p:sp>
        <p:nvSpPr>
          <p:cNvPr id="8" name="7 Rectángulo"/>
          <p:cNvSpPr/>
          <p:nvPr/>
        </p:nvSpPr>
        <p:spPr>
          <a:xfrm>
            <a:off x="4644008" y="4077072"/>
            <a:ext cx="164660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600" dirty="0" smtClean="0"/>
              <a:t>manantial</a:t>
            </a:r>
            <a:endParaRPr lang="es-ES_tradnl" sz="2600" dirty="0"/>
          </a:p>
        </p:txBody>
      </p:sp>
      <p:sp>
        <p:nvSpPr>
          <p:cNvPr id="9" name="8 Rectángulo"/>
          <p:cNvSpPr/>
          <p:nvPr/>
        </p:nvSpPr>
        <p:spPr>
          <a:xfrm>
            <a:off x="2627784" y="4293096"/>
            <a:ext cx="128586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600" dirty="0" smtClean="0"/>
              <a:t>sentirte</a:t>
            </a:r>
            <a:endParaRPr lang="es-ES_tradnl" sz="2600" dirty="0"/>
          </a:p>
        </p:txBody>
      </p:sp>
      <p:sp>
        <p:nvSpPr>
          <p:cNvPr id="10" name="9 Rectángulo"/>
          <p:cNvSpPr/>
          <p:nvPr/>
        </p:nvSpPr>
        <p:spPr>
          <a:xfrm>
            <a:off x="2843808" y="3356992"/>
            <a:ext cx="1287275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600" dirty="0" smtClean="0"/>
              <a:t>tenerte </a:t>
            </a:r>
            <a:endParaRPr lang="es-ES_tradnl" sz="2600" dirty="0"/>
          </a:p>
        </p:txBody>
      </p:sp>
      <p:sp>
        <p:nvSpPr>
          <p:cNvPr id="12" name="11 Rectángulo"/>
          <p:cNvSpPr/>
          <p:nvPr/>
        </p:nvSpPr>
        <p:spPr>
          <a:xfrm>
            <a:off x="2555776" y="5661248"/>
            <a:ext cx="66710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600" dirty="0" smtClean="0"/>
              <a:t>oro</a:t>
            </a:r>
            <a:endParaRPr lang="es-ES_tradnl" sz="2600" dirty="0"/>
          </a:p>
        </p:txBody>
      </p:sp>
      <p:sp>
        <p:nvSpPr>
          <p:cNvPr id="13" name="12 Rectángulo"/>
          <p:cNvSpPr/>
          <p:nvPr/>
        </p:nvSpPr>
        <p:spPr>
          <a:xfrm>
            <a:off x="5796136" y="5445224"/>
            <a:ext cx="106631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2600" dirty="0" smtClean="0"/>
              <a:t>cristal</a:t>
            </a:r>
            <a:endParaRPr lang="es-ES_tradnl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340768"/>
            <a:ext cx="134302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517232"/>
            <a:ext cx="31242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44208" y="3068960"/>
            <a:ext cx="1238250" cy="199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6136" y="1484784"/>
            <a:ext cx="3124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72200" y="5733256"/>
            <a:ext cx="12477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123728" y="1628800"/>
            <a:ext cx="1209675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3429000"/>
            <a:ext cx="1247775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740352" y="2780928"/>
            <a:ext cx="1133475" cy="279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436096" y="2924944"/>
            <a:ext cx="864096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3568" y="306896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s-ES_tradnl" sz="8000" b="1" dirty="0" smtClean="0"/>
              <a:t>ELEMENTOS DE LA COMPOSICIÓN</a:t>
            </a:r>
            <a:endParaRPr lang="es-ES_tradnl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El boceto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_tradnl" sz="3600" dirty="0" smtClean="0">
                <a:solidFill>
                  <a:schemeClr val="accent5">
                    <a:lumMod val="50000"/>
                  </a:schemeClr>
                </a:solidFill>
              </a:rPr>
              <a:t>El boceto es el primer paso para la realización de una obra plasmada sobre cualquier  superficie, se puede decir que es un borrador de lo que queremos realizar , por ello se hace a una pequeña escala par luego si proyectarlo hacia  el trabajo final.</a:t>
            </a:r>
            <a:endParaRPr lang="es-ES_tradnl" sz="36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pPr algn="ctr"/>
            <a:r>
              <a:rPr lang="es-ES_tradnl" dirty="0" smtClean="0"/>
              <a:t>Ejemplos</a:t>
            </a:r>
            <a:endParaRPr lang="es-ES_tradnl" dirty="0"/>
          </a:p>
        </p:txBody>
      </p:sp>
      <p:pic>
        <p:nvPicPr>
          <p:cNvPr id="1026" name="Picture 2" descr="http://copiaa.files.wordpress.com/2006/12/boceto_demodoco_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772816"/>
            <a:ext cx="2232248" cy="3600400"/>
          </a:xfrm>
          <a:prstGeom prst="rect">
            <a:avLst/>
          </a:prstGeom>
          <a:noFill/>
        </p:spPr>
      </p:pic>
      <p:pic>
        <p:nvPicPr>
          <p:cNvPr id="1028" name="Picture 4" descr="Para colorear dibujos de periodic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628800"/>
            <a:ext cx="2520280" cy="3960440"/>
          </a:xfrm>
          <a:prstGeom prst="rect">
            <a:avLst/>
          </a:prstGeom>
          <a:noFill/>
        </p:spPr>
      </p:pic>
      <p:pic>
        <p:nvPicPr>
          <p:cNvPr id="1030" name="Picture 6" descr="http://www.iesrafaeldieste.com/galeria/graffiti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1772816"/>
            <a:ext cx="2801541" cy="36540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2204864"/>
            <a:ext cx="8229600" cy="1143000"/>
          </a:xfrm>
        </p:spPr>
        <p:txBody>
          <a:bodyPr/>
          <a:lstStyle/>
          <a:p>
            <a:pPr algn="ctr"/>
            <a:r>
              <a:rPr lang="es-ES_tradnl" dirty="0" smtClean="0"/>
              <a:t>EJERCICIO</a:t>
            </a:r>
            <a:endParaRPr lang="es-ES_tradnl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475656" y="2348880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1475656" y="2492896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475656" y="263691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>
            <a:off x="1475656" y="2780928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755576" y="292494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755576" y="3068960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755576" y="321297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755576" y="3356992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755576" y="3501008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755576" y="3645024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36 Rectángulo"/>
          <p:cNvSpPr/>
          <p:nvPr/>
        </p:nvSpPr>
        <p:spPr>
          <a:xfrm>
            <a:off x="3059832" y="5373216"/>
            <a:ext cx="331236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8" name="37 Llamada de flecha a la derecha"/>
          <p:cNvSpPr/>
          <p:nvPr/>
        </p:nvSpPr>
        <p:spPr>
          <a:xfrm rot="5400000">
            <a:off x="7092280" y="2564904"/>
            <a:ext cx="1080120" cy="136815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9" name="38 Elipse"/>
          <p:cNvSpPr/>
          <p:nvPr/>
        </p:nvSpPr>
        <p:spPr>
          <a:xfrm>
            <a:off x="6876256" y="4509120"/>
            <a:ext cx="1728192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1" name="40 Llamada de flecha hacia arriba"/>
          <p:cNvSpPr/>
          <p:nvPr/>
        </p:nvSpPr>
        <p:spPr>
          <a:xfrm>
            <a:off x="683568" y="4365104"/>
            <a:ext cx="1584176" cy="1368152"/>
          </a:xfrm>
          <a:prstGeom prst="up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2" name="41 Rectángulo"/>
          <p:cNvSpPr/>
          <p:nvPr/>
        </p:nvSpPr>
        <p:spPr>
          <a:xfrm>
            <a:off x="7164288" y="1052736"/>
            <a:ext cx="1224136" cy="7920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4" name="43 Rectángulo"/>
          <p:cNvSpPr/>
          <p:nvPr/>
        </p:nvSpPr>
        <p:spPr>
          <a:xfrm>
            <a:off x="3995936" y="1412776"/>
            <a:ext cx="165618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45" name="44 Rectángulo"/>
          <p:cNvSpPr/>
          <p:nvPr/>
        </p:nvSpPr>
        <p:spPr>
          <a:xfrm>
            <a:off x="1115616" y="908720"/>
            <a:ext cx="6479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A</a:t>
            </a:r>
            <a:endParaRPr lang="es-E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 El equilibrio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sz="4000" dirty="0" smtClean="0"/>
              <a:t>Se utiliza para dar una aprensión de orden y de fácil entendimiento de lo que realizamos, de  tal modo que llame la atención por sus formas correctamente posicionadas  y sea agradable a la vista</a:t>
            </a:r>
            <a:r>
              <a:rPr lang="es-ES_tradnl" dirty="0" smtClean="0"/>
              <a:t>.</a:t>
            </a:r>
            <a:endParaRPr lang="es-ES_trad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/>
          <a:lstStyle/>
          <a:p>
            <a:pPr algn="ctr"/>
            <a:r>
              <a:rPr lang="es-ES_tradnl" dirty="0" smtClean="0"/>
              <a:t>El contraste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4389120"/>
          </a:xfrm>
        </p:spPr>
        <p:txBody>
          <a:bodyPr>
            <a:normAutofit/>
          </a:bodyPr>
          <a:lstStyle/>
          <a:p>
            <a:pPr algn="just"/>
            <a:r>
              <a:rPr lang="es-ES_tradnl" sz="2800" dirty="0" smtClean="0"/>
              <a:t>Cuando tenemos un numero de elementos cargados de matices o jugamos con las sobras es necesario que tengamos en cuenta que la combinación de los colores sean armoniosos y susceptibles  a la visión</a:t>
            </a:r>
            <a:r>
              <a:rPr lang="es-ES_tradnl" sz="3200" dirty="0" smtClean="0"/>
              <a:t>.</a:t>
            </a:r>
            <a:endParaRPr lang="es-ES_tradnl" sz="3200" dirty="0"/>
          </a:p>
        </p:txBody>
      </p:sp>
      <p:pic>
        <p:nvPicPr>
          <p:cNvPr id="18434" name="Picture 2" descr="http://img.fotocommunity.com/Digiart/Correccion-Digital/Contraste-de-color-a178928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4005064"/>
            <a:ext cx="3960440" cy="2520280"/>
          </a:xfrm>
          <a:prstGeom prst="rect">
            <a:avLst/>
          </a:prstGeom>
          <a:noFill/>
        </p:spPr>
      </p:pic>
      <p:pic>
        <p:nvPicPr>
          <p:cNvPr id="18436" name="Picture 4" descr="http://reflejos.guardafaro.net/Flores/explo_ros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149080"/>
            <a:ext cx="3635896" cy="2358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 rot="6839648">
            <a:off x="2659587" y="1782883"/>
            <a:ext cx="1732877" cy="1522427"/>
          </a:xfrm>
          <a:prstGeom prst="rect">
            <a:avLst/>
          </a:prstGeom>
          <a:solidFill>
            <a:srgbClr val="CD096B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5" name="4 Rectángulo"/>
          <p:cNvSpPr/>
          <p:nvPr/>
        </p:nvSpPr>
        <p:spPr>
          <a:xfrm rot="14677987">
            <a:off x="4828819" y="1604473"/>
            <a:ext cx="1838239" cy="1731275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6" name="5 Rectángulo"/>
          <p:cNvSpPr/>
          <p:nvPr/>
        </p:nvSpPr>
        <p:spPr>
          <a:xfrm>
            <a:off x="3851920" y="3645024"/>
            <a:ext cx="1512168" cy="1512168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7" name="6 Estrella de 5 puntas"/>
          <p:cNvSpPr/>
          <p:nvPr/>
        </p:nvSpPr>
        <p:spPr>
          <a:xfrm>
            <a:off x="0" y="4509120"/>
            <a:ext cx="792088" cy="792088"/>
          </a:xfrm>
          <a:prstGeom prst="star5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8" name="7 Estrella de 5 puntas"/>
          <p:cNvSpPr/>
          <p:nvPr/>
        </p:nvSpPr>
        <p:spPr>
          <a:xfrm>
            <a:off x="0" y="1124744"/>
            <a:ext cx="792088" cy="792088"/>
          </a:xfrm>
          <a:prstGeom prst="star5">
            <a:avLst/>
          </a:prstGeom>
          <a:solidFill>
            <a:schemeClr val="accent5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" name="8 Estrella de 5 puntas"/>
          <p:cNvSpPr/>
          <p:nvPr/>
        </p:nvSpPr>
        <p:spPr>
          <a:xfrm>
            <a:off x="0" y="5373216"/>
            <a:ext cx="792088" cy="792088"/>
          </a:xfrm>
          <a:prstGeom prst="star5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0" name="9 Estrella de 5 puntas"/>
          <p:cNvSpPr/>
          <p:nvPr/>
        </p:nvSpPr>
        <p:spPr>
          <a:xfrm>
            <a:off x="0" y="2852936"/>
            <a:ext cx="792088" cy="792088"/>
          </a:xfrm>
          <a:prstGeom prst="star5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1" name="10 Estrella de 5 puntas"/>
          <p:cNvSpPr/>
          <p:nvPr/>
        </p:nvSpPr>
        <p:spPr>
          <a:xfrm>
            <a:off x="0" y="1988840"/>
            <a:ext cx="792088" cy="792088"/>
          </a:xfrm>
          <a:prstGeom prst="star5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2" name="11 Estrella de 5 puntas"/>
          <p:cNvSpPr/>
          <p:nvPr/>
        </p:nvSpPr>
        <p:spPr>
          <a:xfrm>
            <a:off x="0" y="3717032"/>
            <a:ext cx="792088" cy="792088"/>
          </a:xfrm>
          <a:prstGeom prst="star5">
            <a:avLst/>
          </a:prstGeom>
          <a:solidFill>
            <a:srgbClr val="F57D05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12 CuadroTexto"/>
          <p:cNvSpPr txBox="1"/>
          <p:nvPr/>
        </p:nvSpPr>
        <p:spPr>
          <a:xfrm>
            <a:off x="2627784" y="260648"/>
            <a:ext cx="38884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4800" dirty="0">
                <a:solidFill>
                  <a:schemeClr val="bg2">
                    <a:lumMod val="25000"/>
                  </a:schemeClr>
                </a:solidFill>
              </a:rPr>
              <a:t>E</a:t>
            </a:r>
            <a:r>
              <a:rPr lang="es-ES_tradnl" sz="4800" dirty="0" smtClean="0">
                <a:solidFill>
                  <a:schemeClr val="bg2">
                    <a:lumMod val="25000"/>
                  </a:schemeClr>
                </a:solidFill>
              </a:rPr>
              <a:t>jercicio</a:t>
            </a:r>
            <a:endParaRPr lang="es-ES_tradnl" sz="4800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_tradnl" dirty="0" smtClean="0"/>
              <a:t>Armonía</a:t>
            </a:r>
            <a:endParaRPr lang="es-ES_tradn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3200" dirty="0" smtClean="0"/>
              <a:t>Es el punto en el cual todos los elementos  de un espacio se ayudan mutuamente para hacer que una idea se exprese con claridad.</a:t>
            </a:r>
            <a:endParaRPr lang="es-ES_tradnl" sz="3200" dirty="0"/>
          </a:p>
        </p:txBody>
      </p:sp>
      <p:pic>
        <p:nvPicPr>
          <p:cNvPr id="17410" name="Picture 2" descr="http://www.temasespirituales.com/wp-content/uploads/2010/10/armo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501008"/>
            <a:ext cx="7560840" cy="26642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171</TotalTime>
  <Words>241</Words>
  <Application>Microsoft Office PowerPoint</Application>
  <PresentationFormat>Presentación en pantalla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Flujo</vt:lpstr>
      <vt:lpstr>¿ QUE ES LA COMPOSICIÓN?</vt:lpstr>
      <vt:lpstr>ELEMENTOS DE LA COMPOSICIÓN</vt:lpstr>
      <vt:lpstr>El boceto</vt:lpstr>
      <vt:lpstr>Ejemplos</vt:lpstr>
      <vt:lpstr>EJERCICIO</vt:lpstr>
      <vt:lpstr> El equilibrio</vt:lpstr>
      <vt:lpstr>El contraste</vt:lpstr>
      <vt:lpstr>Diapositiva 8</vt:lpstr>
      <vt:lpstr>Armonía</vt:lpstr>
      <vt:lpstr>Ejercicios con poesía</vt:lpstr>
      <vt:lpstr>Diapositiva 11</vt:lpstr>
      <vt:lpstr>Diapositiva 12</vt:lpstr>
    </vt:vector>
  </TitlesOfParts>
  <Company>Particular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 QUE ES LA COMPOSICION?</dc:title>
  <dc:creator>SIBERDYM</dc:creator>
  <cp:lastModifiedBy>SIBERDYM</cp:lastModifiedBy>
  <cp:revision>20</cp:revision>
  <dcterms:created xsi:type="dcterms:W3CDTF">2011-08-25T05:28:05Z</dcterms:created>
  <dcterms:modified xsi:type="dcterms:W3CDTF">2011-08-25T18:24:03Z</dcterms:modified>
</cp:coreProperties>
</file>