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B0"/>
    <a:srgbClr val="CCFFCC"/>
    <a:srgbClr val="9D9DDF"/>
    <a:srgbClr val="9A9ADE"/>
    <a:srgbClr val="7E7ED4"/>
    <a:srgbClr val="CC99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BDB2F-92D1-42DB-B18B-DA3F0DE341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E764-28AF-4951-93BB-4B5FF8D885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BC1E-7DD9-4F3C-AA66-335A03CD22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B0F8-B937-4AC8-BB83-03A247C2AD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E9EBE-58B9-4686-80FF-AC632B1CB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F7CDF-CF32-417F-93F8-30445FC673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39B2-9286-4B0C-9FA6-EBBCA057C8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8F261-D1C2-4BF4-A850-E78E78EFD5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601C6-024F-4587-9936-6A58A6D9EC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F3301-42B1-4A6F-8B16-5BA516078A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3570-4B34-46AA-BD00-D3429B86E3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4B0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E06256-3877-45F8-AEFC-5E7C598BF1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70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860800"/>
            <a:ext cx="3052762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71" name="AutoShape 55"/>
          <p:cNvSpPr>
            <a:spLocks noChangeArrowheads="1"/>
          </p:cNvSpPr>
          <p:nvPr/>
        </p:nvSpPr>
        <p:spPr bwMode="auto">
          <a:xfrm>
            <a:off x="1692275" y="908050"/>
            <a:ext cx="6192838" cy="2449513"/>
          </a:xfrm>
          <a:prstGeom prst="wedgeRoundRectCallout">
            <a:avLst>
              <a:gd name="adj1" fmla="val -3088"/>
              <a:gd name="adj2" fmla="val 97569"/>
              <a:gd name="adj3" fmla="val 16667"/>
            </a:avLst>
          </a:prstGeom>
          <a:noFill/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L" sz="4400">
                <a:latin typeface="Boink LET" pitchFamily="2" charset="0"/>
              </a:rPr>
              <a:t>Construyamos </a:t>
            </a:r>
          </a:p>
          <a:p>
            <a:pPr algn="ctr"/>
            <a:r>
              <a:rPr lang="es-CL" sz="4400">
                <a:latin typeface="Boink LET" pitchFamily="2" charset="0"/>
              </a:rPr>
              <a:t>una </a:t>
            </a:r>
          </a:p>
          <a:p>
            <a:pPr algn="ctr"/>
            <a:r>
              <a:rPr lang="es-CL" sz="4400">
                <a:latin typeface="Boink LET" pitchFamily="2" charset="0"/>
              </a:rPr>
              <a:t>cuadrícula</a:t>
            </a:r>
            <a:endParaRPr lang="es-ES" sz="4400">
              <a:latin typeface="Boink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8"/>
          <p:cNvSpPr>
            <a:spLocks/>
          </p:cNvSpPr>
          <p:nvPr/>
        </p:nvSpPr>
        <p:spPr bwMode="auto">
          <a:xfrm>
            <a:off x="3244850" y="1773238"/>
            <a:ext cx="1588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3075" name="Freeform 9"/>
          <p:cNvSpPr>
            <a:spLocks/>
          </p:cNvSpPr>
          <p:nvPr/>
        </p:nvSpPr>
        <p:spPr bwMode="auto">
          <a:xfrm>
            <a:off x="3571875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900488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229100" y="1773238"/>
            <a:ext cx="1588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556125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4884738" y="1773238"/>
            <a:ext cx="1587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5211763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5540375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5868988" y="1773238"/>
            <a:ext cx="1587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6196013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2916238" y="5024438"/>
            <a:ext cx="3279775" cy="3175"/>
          </a:xfrm>
          <a:custGeom>
            <a:avLst/>
            <a:gdLst>
              <a:gd name="T0" fmla="*/ 0 w 10086"/>
              <a:gd name="T1" fmla="*/ 0 h 3175"/>
              <a:gd name="T2" fmla="*/ 10085 w 10086"/>
              <a:gd name="T3" fmla="*/ 0 h 3175"/>
              <a:gd name="T4" fmla="*/ 10086 w 10086"/>
              <a:gd name="T5" fmla="*/ 0 h 3175"/>
              <a:gd name="T6" fmla="*/ 0 60000 65536"/>
              <a:gd name="T7" fmla="*/ 0 60000 65536"/>
              <a:gd name="T8" fmla="*/ 0 60000 65536"/>
              <a:gd name="T9" fmla="*/ 0 w 10086"/>
              <a:gd name="T10" fmla="*/ 0 h 3175"/>
              <a:gd name="T11" fmla="*/ 10086 w 10086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3175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2916238" y="4700588"/>
            <a:ext cx="3279775" cy="1587"/>
          </a:xfrm>
          <a:custGeom>
            <a:avLst/>
            <a:gdLst>
              <a:gd name="T0" fmla="*/ 0 w 10086"/>
              <a:gd name="T1" fmla="*/ 0 h 1587"/>
              <a:gd name="T2" fmla="*/ 10085 w 10086"/>
              <a:gd name="T3" fmla="*/ 0 h 1587"/>
              <a:gd name="T4" fmla="*/ 10086 w 10086"/>
              <a:gd name="T5" fmla="*/ 0 h 1587"/>
              <a:gd name="T6" fmla="*/ 0 60000 65536"/>
              <a:gd name="T7" fmla="*/ 0 60000 65536"/>
              <a:gd name="T8" fmla="*/ 0 60000 65536"/>
              <a:gd name="T9" fmla="*/ 0 w 10086"/>
              <a:gd name="T10" fmla="*/ 0 h 1587"/>
              <a:gd name="T11" fmla="*/ 10086 w 10086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1587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2916238" y="4373563"/>
            <a:ext cx="3279775" cy="1587"/>
          </a:xfrm>
          <a:custGeom>
            <a:avLst/>
            <a:gdLst>
              <a:gd name="T0" fmla="*/ 0 w 10086"/>
              <a:gd name="T1" fmla="*/ 0 h 1587"/>
              <a:gd name="T2" fmla="*/ 10085 w 10086"/>
              <a:gd name="T3" fmla="*/ 0 h 1587"/>
              <a:gd name="T4" fmla="*/ 10086 w 10086"/>
              <a:gd name="T5" fmla="*/ 0 h 1587"/>
              <a:gd name="T6" fmla="*/ 0 60000 65536"/>
              <a:gd name="T7" fmla="*/ 0 60000 65536"/>
              <a:gd name="T8" fmla="*/ 0 60000 65536"/>
              <a:gd name="T9" fmla="*/ 0 w 10086"/>
              <a:gd name="T10" fmla="*/ 0 h 1587"/>
              <a:gd name="T11" fmla="*/ 10086 w 10086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1587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2916238" y="4048125"/>
            <a:ext cx="3279775" cy="3175"/>
          </a:xfrm>
          <a:custGeom>
            <a:avLst/>
            <a:gdLst>
              <a:gd name="T0" fmla="*/ 0 w 10086"/>
              <a:gd name="T1" fmla="*/ 0 h 3175"/>
              <a:gd name="T2" fmla="*/ 10085 w 10086"/>
              <a:gd name="T3" fmla="*/ 0 h 3175"/>
              <a:gd name="T4" fmla="*/ 10086 w 10086"/>
              <a:gd name="T5" fmla="*/ 0 h 3175"/>
              <a:gd name="T6" fmla="*/ 0 60000 65536"/>
              <a:gd name="T7" fmla="*/ 0 60000 65536"/>
              <a:gd name="T8" fmla="*/ 0 60000 65536"/>
              <a:gd name="T9" fmla="*/ 0 w 10086"/>
              <a:gd name="T10" fmla="*/ 0 h 3175"/>
              <a:gd name="T11" fmla="*/ 10086 w 10086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3175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2916238" y="3724275"/>
            <a:ext cx="3279775" cy="1588"/>
          </a:xfrm>
          <a:custGeom>
            <a:avLst/>
            <a:gdLst>
              <a:gd name="T0" fmla="*/ 0 w 10086"/>
              <a:gd name="T1" fmla="*/ 0 h 1588"/>
              <a:gd name="T2" fmla="*/ 10085 w 10086"/>
              <a:gd name="T3" fmla="*/ 0 h 1588"/>
              <a:gd name="T4" fmla="*/ 10086 w 10086"/>
              <a:gd name="T5" fmla="*/ 0 h 1588"/>
              <a:gd name="T6" fmla="*/ 0 60000 65536"/>
              <a:gd name="T7" fmla="*/ 0 60000 65536"/>
              <a:gd name="T8" fmla="*/ 0 60000 65536"/>
              <a:gd name="T9" fmla="*/ 0 w 10086"/>
              <a:gd name="T10" fmla="*/ 0 h 1588"/>
              <a:gd name="T11" fmla="*/ 10086 w 10086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1588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2916238" y="3398838"/>
            <a:ext cx="3279775" cy="3175"/>
          </a:xfrm>
          <a:custGeom>
            <a:avLst/>
            <a:gdLst>
              <a:gd name="T0" fmla="*/ 0 w 10086"/>
              <a:gd name="T1" fmla="*/ 0 h 3175"/>
              <a:gd name="T2" fmla="*/ 10085 w 10086"/>
              <a:gd name="T3" fmla="*/ 0 h 3175"/>
              <a:gd name="T4" fmla="*/ 10086 w 10086"/>
              <a:gd name="T5" fmla="*/ 0 h 3175"/>
              <a:gd name="T6" fmla="*/ 0 60000 65536"/>
              <a:gd name="T7" fmla="*/ 0 60000 65536"/>
              <a:gd name="T8" fmla="*/ 0 60000 65536"/>
              <a:gd name="T9" fmla="*/ 0 w 10086"/>
              <a:gd name="T10" fmla="*/ 0 h 3175"/>
              <a:gd name="T11" fmla="*/ 10086 w 10086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3175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2916238" y="3071813"/>
            <a:ext cx="3279775" cy="3175"/>
          </a:xfrm>
          <a:custGeom>
            <a:avLst/>
            <a:gdLst>
              <a:gd name="T0" fmla="*/ 0 w 10086"/>
              <a:gd name="T1" fmla="*/ 0 h 3175"/>
              <a:gd name="T2" fmla="*/ 10085 w 10086"/>
              <a:gd name="T3" fmla="*/ 0 h 3175"/>
              <a:gd name="T4" fmla="*/ 10086 w 10086"/>
              <a:gd name="T5" fmla="*/ 0 h 3175"/>
              <a:gd name="T6" fmla="*/ 0 60000 65536"/>
              <a:gd name="T7" fmla="*/ 0 60000 65536"/>
              <a:gd name="T8" fmla="*/ 0 60000 65536"/>
              <a:gd name="T9" fmla="*/ 0 w 10086"/>
              <a:gd name="T10" fmla="*/ 0 h 3175"/>
              <a:gd name="T11" fmla="*/ 10086 w 10086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3175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2916238" y="2747963"/>
            <a:ext cx="3279775" cy="1587"/>
          </a:xfrm>
          <a:custGeom>
            <a:avLst/>
            <a:gdLst>
              <a:gd name="T0" fmla="*/ 0 w 10086"/>
              <a:gd name="T1" fmla="*/ 0 h 1587"/>
              <a:gd name="T2" fmla="*/ 10085 w 10086"/>
              <a:gd name="T3" fmla="*/ 0 h 1587"/>
              <a:gd name="T4" fmla="*/ 10086 w 10086"/>
              <a:gd name="T5" fmla="*/ 0 h 1587"/>
              <a:gd name="T6" fmla="*/ 0 60000 65536"/>
              <a:gd name="T7" fmla="*/ 0 60000 65536"/>
              <a:gd name="T8" fmla="*/ 0 60000 65536"/>
              <a:gd name="T9" fmla="*/ 0 w 10086"/>
              <a:gd name="T10" fmla="*/ 0 h 1587"/>
              <a:gd name="T11" fmla="*/ 10086 w 10086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1587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916238" y="2422525"/>
            <a:ext cx="3279775" cy="3175"/>
          </a:xfrm>
          <a:custGeom>
            <a:avLst/>
            <a:gdLst>
              <a:gd name="T0" fmla="*/ 0 w 10086"/>
              <a:gd name="T1" fmla="*/ 0 h 3175"/>
              <a:gd name="T2" fmla="*/ 10085 w 10086"/>
              <a:gd name="T3" fmla="*/ 0 h 3175"/>
              <a:gd name="T4" fmla="*/ 10086 w 10086"/>
              <a:gd name="T5" fmla="*/ 0 h 3175"/>
              <a:gd name="T6" fmla="*/ 0 60000 65536"/>
              <a:gd name="T7" fmla="*/ 0 60000 65536"/>
              <a:gd name="T8" fmla="*/ 0 60000 65536"/>
              <a:gd name="T9" fmla="*/ 0 w 10086"/>
              <a:gd name="T10" fmla="*/ 0 h 3175"/>
              <a:gd name="T11" fmla="*/ 10086 w 10086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3175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916238" y="2098675"/>
            <a:ext cx="3279775" cy="1588"/>
          </a:xfrm>
          <a:custGeom>
            <a:avLst/>
            <a:gdLst>
              <a:gd name="T0" fmla="*/ 0 w 10086"/>
              <a:gd name="T1" fmla="*/ 0 h 1588"/>
              <a:gd name="T2" fmla="*/ 10085 w 10086"/>
              <a:gd name="T3" fmla="*/ 0 h 1588"/>
              <a:gd name="T4" fmla="*/ 10086 w 10086"/>
              <a:gd name="T5" fmla="*/ 0 h 1588"/>
              <a:gd name="T6" fmla="*/ 0 60000 65536"/>
              <a:gd name="T7" fmla="*/ 0 60000 65536"/>
              <a:gd name="T8" fmla="*/ 0 60000 65536"/>
              <a:gd name="T9" fmla="*/ 0 w 10086"/>
              <a:gd name="T10" fmla="*/ 0 h 1588"/>
              <a:gd name="T11" fmla="*/ 10086 w 10086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1588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2916238" y="1773238"/>
            <a:ext cx="3279775" cy="3175"/>
          </a:xfrm>
          <a:custGeom>
            <a:avLst/>
            <a:gdLst>
              <a:gd name="T0" fmla="*/ 0 w 10086"/>
              <a:gd name="T1" fmla="*/ 0 h 3175"/>
              <a:gd name="T2" fmla="*/ 10085 w 10086"/>
              <a:gd name="T3" fmla="*/ 0 h 3175"/>
              <a:gd name="T4" fmla="*/ 10086 w 10086"/>
              <a:gd name="T5" fmla="*/ 0 h 3175"/>
              <a:gd name="T6" fmla="*/ 0 60000 65536"/>
              <a:gd name="T7" fmla="*/ 0 60000 65536"/>
              <a:gd name="T8" fmla="*/ 0 60000 65536"/>
              <a:gd name="T9" fmla="*/ 0 w 10086"/>
              <a:gd name="T10" fmla="*/ 0 h 3175"/>
              <a:gd name="T11" fmla="*/ 10086 w 10086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6" h="3175">
                <a:moveTo>
                  <a:pt x="0" y="0"/>
                </a:moveTo>
                <a:lnTo>
                  <a:pt x="10085" y="0"/>
                </a:lnTo>
                <a:lnTo>
                  <a:pt x="10086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3095" name="Freeform 29"/>
          <p:cNvSpPr>
            <a:spLocks/>
          </p:cNvSpPr>
          <p:nvPr/>
        </p:nvSpPr>
        <p:spPr bwMode="auto">
          <a:xfrm>
            <a:off x="3571875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3571875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916238" y="1773238"/>
            <a:ext cx="3175" cy="3251200"/>
          </a:xfrm>
          <a:custGeom>
            <a:avLst/>
            <a:gdLst>
              <a:gd name="T0" fmla="*/ 0 w 1"/>
              <a:gd name="T1" fmla="*/ 0 h 10098"/>
              <a:gd name="T2" fmla="*/ 0 w 1"/>
              <a:gd name="T3" fmla="*/ 10098 h 10098"/>
              <a:gd name="T4" fmla="*/ 1 w 1"/>
              <a:gd name="T5" fmla="*/ 10098 h 10098"/>
              <a:gd name="T6" fmla="*/ 0 60000 65536"/>
              <a:gd name="T7" fmla="*/ 0 60000 65536"/>
              <a:gd name="T8" fmla="*/ 0 60000 65536"/>
              <a:gd name="T9" fmla="*/ 0 w 1"/>
              <a:gd name="T10" fmla="*/ 0 h 10098"/>
              <a:gd name="T11" fmla="*/ 1 w 1"/>
              <a:gd name="T12" fmla="*/ 10098 h 1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0098">
                <a:moveTo>
                  <a:pt x="0" y="0"/>
                </a:moveTo>
                <a:lnTo>
                  <a:pt x="0" y="10098"/>
                </a:lnTo>
                <a:lnTo>
                  <a:pt x="1" y="10098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611188" y="333375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Podemos dibujarla sobre una hoja cuadriculada 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684213" y="1052513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Siguiendo las líneas horizontales y luego las verticales 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611188" y="5300663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Si es así, cada dos cuadros hacemos una línea 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23850" y="3141663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 b="1">
                <a:latin typeface="Comic Sans MS" pitchFamily="66" charset="0"/>
              </a:rPr>
              <a:t>CUADRÍCULA </a:t>
            </a:r>
            <a:endParaRPr lang="es-E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3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65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15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65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15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65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15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650"/>
                            </p:stCondLst>
                            <p:childTnLst>
                              <p:par>
                                <p:cTn id="77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150"/>
                            </p:stCondLst>
                            <p:childTnLst>
                              <p:par>
                                <p:cTn id="85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650"/>
                            </p:stCondLst>
                            <p:childTnLst>
                              <p:par>
                                <p:cTn id="93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8150"/>
                            </p:stCondLst>
                            <p:childTnLst>
                              <p:par>
                                <p:cTn id="101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9650"/>
                            </p:stCondLst>
                            <p:childTnLst>
                              <p:par>
                                <p:cTn id="109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15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415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615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8150"/>
                            </p:stCondLst>
                            <p:childTnLst>
                              <p:par>
                                <p:cTn id="1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15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2150"/>
                            </p:stCondLst>
                            <p:childTnLst>
                              <p:par>
                                <p:cTn id="14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415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6150"/>
                            </p:stCondLst>
                            <p:childTnLst>
                              <p:par>
                                <p:cTn id="15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8150"/>
                            </p:stCondLst>
                            <p:childTnLst>
                              <p:par>
                                <p:cTn id="16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150"/>
                            </p:stCondLst>
                            <p:childTnLst>
                              <p:par>
                                <p:cTn id="17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2150"/>
                            </p:stCondLst>
                            <p:childTnLst>
                              <p:par>
                                <p:cTn id="17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4150"/>
                            </p:stCondLst>
                            <p:childTnLst>
                              <p:par>
                                <p:cTn id="183" presetID="5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21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8" grpId="0" animBg="1"/>
      <p:bldP spid="2079" grpId="0" animBg="1"/>
      <p:bldP spid="2108" grpId="0"/>
      <p:bldP spid="2109" grpId="0"/>
      <p:bldP spid="2110" grpId="0"/>
      <p:bldP spid="2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916238" y="1773238"/>
            <a:ext cx="3282950" cy="3254375"/>
            <a:chOff x="1837" y="1117"/>
            <a:chExt cx="2068" cy="2050"/>
          </a:xfrm>
        </p:grpSpPr>
        <p:sp>
          <p:nvSpPr>
            <p:cNvPr id="4131" name="Freeform 3"/>
            <p:cNvSpPr>
              <a:spLocks/>
            </p:cNvSpPr>
            <p:nvPr/>
          </p:nvSpPr>
          <p:spPr bwMode="auto">
            <a:xfrm>
              <a:off x="2044" y="1117"/>
              <a:ext cx="1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2" name="Freeform 4"/>
            <p:cNvSpPr>
              <a:spLocks/>
            </p:cNvSpPr>
            <p:nvPr/>
          </p:nvSpPr>
          <p:spPr bwMode="auto">
            <a:xfrm>
              <a:off x="2250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3" name="Freeform 5"/>
            <p:cNvSpPr>
              <a:spLocks/>
            </p:cNvSpPr>
            <p:nvPr/>
          </p:nvSpPr>
          <p:spPr bwMode="auto">
            <a:xfrm>
              <a:off x="2457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4" name="Freeform 6"/>
            <p:cNvSpPr>
              <a:spLocks/>
            </p:cNvSpPr>
            <p:nvPr/>
          </p:nvSpPr>
          <p:spPr bwMode="auto">
            <a:xfrm>
              <a:off x="2664" y="1117"/>
              <a:ext cx="1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5" name="Freeform 7"/>
            <p:cNvSpPr>
              <a:spLocks/>
            </p:cNvSpPr>
            <p:nvPr/>
          </p:nvSpPr>
          <p:spPr bwMode="auto">
            <a:xfrm>
              <a:off x="2870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6" name="Freeform 8"/>
            <p:cNvSpPr>
              <a:spLocks/>
            </p:cNvSpPr>
            <p:nvPr/>
          </p:nvSpPr>
          <p:spPr bwMode="auto">
            <a:xfrm>
              <a:off x="3077" y="1117"/>
              <a:ext cx="1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7" name="Freeform 9"/>
            <p:cNvSpPr>
              <a:spLocks/>
            </p:cNvSpPr>
            <p:nvPr/>
          </p:nvSpPr>
          <p:spPr bwMode="auto">
            <a:xfrm>
              <a:off x="3283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8" name="Freeform 10"/>
            <p:cNvSpPr>
              <a:spLocks/>
            </p:cNvSpPr>
            <p:nvPr/>
          </p:nvSpPr>
          <p:spPr bwMode="auto">
            <a:xfrm>
              <a:off x="3490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9" name="Freeform 11"/>
            <p:cNvSpPr>
              <a:spLocks/>
            </p:cNvSpPr>
            <p:nvPr/>
          </p:nvSpPr>
          <p:spPr bwMode="auto">
            <a:xfrm>
              <a:off x="3697" y="1117"/>
              <a:ext cx="1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0" name="Freeform 12"/>
            <p:cNvSpPr>
              <a:spLocks/>
            </p:cNvSpPr>
            <p:nvPr/>
          </p:nvSpPr>
          <p:spPr bwMode="auto">
            <a:xfrm>
              <a:off x="3903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1" name="Freeform 13"/>
            <p:cNvSpPr>
              <a:spLocks/>
            </p:cNvSpPr>
            <p:nvPr/>
          </p:nvSpPr>
          <p:spPr bwMode="auto">
            <a:xfrm>
              <a:off x="1837" y="3165"/>
              <a:ext cx="2066" cy="2"/>
            </a:xfrm>
            <a:custGeom>
              <a:avLst/>
              <a:gdLst>
                <a:gd name="T0" fmla="*/ 0 w 10086"/>
                <a:gd name="T1" fmla="*/ 0 h 2"/>
                <a:gd name="T2" fmla="*/ 10085 w 10086"/>
                <a:gd name="T3" fmla="*/ 0 h 2"/>
                <a:gd name="T4" fmla="*/ 10086 w 10086"/>
                <a:gd name="T5" fmla="*/ 0 h 2"/>
                <a:gd name="T6" fmla="*/ 0 60000 65536"/>
                <a:gd name="T7" fmla="*/ 0 60000 65536"/>
                <a:gd name="T8" fmla="*/ 0 60000 65536"/>
                <a:gd name="T9" fmla="*/ 0 w 10086"/>
                <a:gd name="T10" fmla="*/ 0 h 2"/>
                <a:gd name="T11" fmla="*/ 10086 w 1008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2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2" name="Freeform 14"/>
            <p:cNvSpPr>
              <a:spLocks/>
            </p:cNvSpPr>
            <p:nvPr/>
          </p:nvSpPr>
          <p:spPr bwMode="auto">
            <a:xfrm>
              <a:off x="1837" y="2961"/>
              <a:ext cx="2066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3" name="Freeform 15"/>
            <p:cNvSpPr>
              <a:spLocks/>
            </p:cNvSpPr>
            <p:nvPr/>
          </p:nvSpPr>
          <p:spPr bwMode="auto">
            <a:xfrm>
              <a:off x="1837" y="2755"/>
              <a:ext cx="2066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4" name="Freeform 16"/>
            <p:cNvSpPr>
              <a:spLocks/>
            </p:cNvSpPr>
            <p:nvPr/>
          </p:nvSpPr>
          <p:spPr bwMode="auto">
            <a:xfrm>
              <a:off x="1837" y="2550"/>
              <a:ext cx="2066" cy="2"/>
            </a:xfrm>
            <a:custGeom>
              <a:avLst/>
              <a:gdLst>
                <a:gd name="T0" fmla="*/ 0 w 10086"/>
                <a:gd name="T1" fmla="*/ 0 h 2"/>
                <a:gd name="T2" fmla="*/ 10085 w 10086"/>
                <a:gd name="T3" fmla="*/ 0 h 2"/>
                <a:gd name="T4" fmla="*/ 10086 w 10086"/>
                <a:gd name="T5" fmla="*/ 0 h 2"/>
                <a:gd name="T6" fmla="*/ 0 60000 65536"/>
                <a:gd name="T7" fmla="*/ 0 60000 65536"/>
                <a:gd name="T8" fmla="*/ 0 60000 65536"/>
                <a:gd name="T9" fmla="*/ 0 w 10086"/>
                <a:gd name="T10" fmla="*/ 0 h 2"/>
                <a:gd name="T11" fmla="*/ 10086 w 1008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2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5" name="Freeform 17"/>
            <p:cNvSpPr>
              <a:spLocks/>
            </p:cNvSpPr>
            <p:nvPr/>
          </p:nvSpPr>
          <p:spPr bwMode="auto">
            <a:xfrm>
              <a:off x="1837" y="2346"/>
              <a:ext cx="2066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6" name="Freeform 18"/>
            <p:cNvSpPr>
              <a:spLocks/>
            </p:cNvSpPr>
            <p:nvPr/>
          </p:nvSpPr>
          <p:spPr bwMode="auto">
            <a:xfrm>
              <a:off x="1837" y="2141"/>
              <a:ext cx="2066" cy="2"/>
            </a:xfrm>
            <a:custGeom>
              <a:avLst/>
              <a:gdLst>
                <a:gd name="T0" fmla="*/ 0 w 10086"/>
                <a:gd name="T1" fmla="*/ 0 h 2"/>
                <a:gd name="T2" fmla="*/ 10085 w 10086"/>
                <a:gd name="T3" fmla="*/ 0 h 2"/>
                <a:gd name="T4" fmla="*/ 10086 w 10086"/>
                <a:gd name="T5" fmla="*/ 0 h 2"/>
                <a:gd name="T6" fmla="*/ 0 60000 65536"/>
                <a:gd name="T7" fmla="*/ 0 60000 65536"/>
                <a:gd name="T8" fmla="*/ 0 60000 65536"/>
                <a:gd name="T9" fmla="*/ 0 w 10086"/>
                <a:gd name="T10" fmla="*/ 0 h 2"/>
                <a:gd name="T11" fmla="*/ 10086 w 1008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2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7" name="Freeform 19"/>
            <p:cNvSpPr>
              <a:spLocks/>
            </p:cNvSpPr>
            <p:nvPr/>
          </p:nvSpPr>
          <p:spPr bwMode="auto">
            <a:xfrm>
              <a:off x="1837" y="1935"/>
              <a:ext cx="2066" cy="2"/>
            </a:xfrm>
            <a:custGeom>
              <a:avLst/>
              <a:gdLst>
                <a:gd name="T0" fmla="*/ 0 w 10086"/>
                <a:gd name="T1" fmla="*/ 0 h 2"/>
                <a:gd name="T2" fmla="*/ 10085 w 10086"/>
                <a:gd name="T3" fmla="*/ 0 h 2"/>
                <a:gd name="T4" fmla="*/ 10086 w 10086"/>
                <a:gd name="T5" fmla="*/ 0 h 2"/>
                <a:gd name="T6" fmla="*/ 0 60000 65536"/>
                <a:gd name="T7" fmla="*/ 0 60000 65536"/>
                <a:gd name="T8" fmla="*/ 0 60000 65536"/>
                <a:gd name="T9" fmla="*/ 0 w 10086"/>
                <a:gd name="T10" fmla="*/ 0 h 2"/>
                <a:gd name="T11" fmla="*/ 10086 w 1008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2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8" name="Freeform 20"/>
            <p:cNvSpPr>
              <a:spLocks/>
            </p:cNvSpPr>
            <p:nvPr/>
          </p:nvSpPr>
          <p:spPr bwMode="auto">
            <a:xfrm>
              <a:off x="1837" y="1731"/>
              <a:ext cx="2066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49" name="Freeform 21"/>
            <p:cNvSpPr>
              <a:spLocks/>
            </p:cNvSpPr>
            <p:nvPr/>
          </p:nvSpPr>
          <p:spPr bwMode="auto">
            <a:xfrm>
              <a:off x="1837" y="1526"/>
              <a:ext cx="2066" cy="2"/>
            </a:xfrm>
            <a:custGeom>
              <a:avLst/>
              <a:gdLst>
                <a:gd name="T0" fmla="*/ 0 w 10086"/>
                <a:gd name="T1" fmla="*/ 0 h 2"/>
                <a:gd name="T2" fmla="*/ 10085 w 10086"/>
                <a:gd name="T3" fmla="*/ 0 h 2"/>
                <a:gd name="T4" fmla="*/ 10086 w 10086"/>
                <a:gd name="T5" fmla="*/ 0 h 2"/>
                <a:gd name="T6" fmla="*/ 0 60000 65536"/>
                <a:gd name="T7" fmla="*/ 0 60000 65536"/>
                <a:gd name="T8" fmla="*/ 0 60000 65536"/>
                <a:gd name="T9" fmla="*/ 0 w 10086"/>
                <a:gd name="T10" fmla="*/ 0 h 2"/>
                <a:gd name="T11" fmla="*/ 10086 w 1008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2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50" name="Freeform 22"/>
            <p:cNvSpPr>
              <a:spLocks/>
            </p:cNvSpPr>
            <p:nvPr/>
          </p:nvSpPr>
          <p:spPr bwMode="auto">
            <a:xfrm>
              <a:off x="1837" y="1322"/>
              <a:ext cx="2066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51" name="Freeform 23"/>
            <p:cNvSpPr>
              <a:spLocks/>
            </p:cNvSpPr>
            <p:nvPr/>
          </p:nvSpPr>
          <p:spPr bwMode="auto">
            <a:xfrm>
              <a:off x="1837" y="1117"/>
              <a:ext cx="2066" cy="2"/>
            </a:xfrm>
            <a:custGeom>
              <a:avLst/>
              <a:gdLst>
                <a:gd name="T0" fmla="*/ 0 w 10086"/>
                <a:gd name="T1" fmla="*/ 0 h 2"/>
                <a:gd name="T2" fmla="*/ 10085 w 10086"/>
                <a:gd name="T3" fmla="*/ 0 h 2"/>
                <a:gd name="T4" fmla="*/ 10086 w 10086"/>
                <a:gd name="T5" fmla="*/ 0 h 2"/>
                <a:gd name="T6" fmla="*/ 0 60000 65536"/>
                <a:gd name="T7" fmla="*/ 0 60000 65536"/>
                <a:gd name="T8" fmla="*/ 0 60000 65536"/>
                <a:gd name="T9" fmla="*/ 0 w 10086"/>
                <a:gd name="T10" fmla="*/ 0 h 2"/>
                <a:gd name="T11" fmla="*/ 10086 w 1008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2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52" name="Freeform 24"/>
            <p:cNvSpPr>
              <a:spLocks/>
            </p:cNvSpPr>
            <p:nvPr/>
          </p:nvSpPr>
          <p:spPr bwMode="auto">
            <a:xfrm>
              <a:off x="2250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53" name="Freeform 25"/>
            <p:cNvSpPr>
              <a:spLocks/>
            </p:cNvSpPr>
            <p:nvPr/>
          </p:nvSpPr>
          <p:spPr bwMode="auto">
            <a:xfrm>
              <a:off x="2250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54" name="Freeform 26"/>
            <p:cNvSpPr>
              <a:spLocks/>
            </p:cNvSpPr>
            <p:nvPr/>
          </p:nvSpPr>
          <p:spPr bwMode="auto">
            <a:xfrm>
              <a:off x="1837" y="1117"/>
              <a:ext cx="2" cy="2048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059113" y="2205038"/>
            <a:ext cx="130175" cy="131762"/>
            <a:chOff x="1927" y="1389"/>
            <a:chExt cx="82" cy="83"/>
          </a:xfrm>
        </p:grpSpPr>
        <p:sp>
          <p:nvSpPr>
            <p:cNvPr id="4129" name="Freeform 27"/>
            <p:cNvSpPr>
              <a:spLocks/>
            </p:cNvSpPr>
            <p:nvPr/>
          </p:nvSpPr>
          <p:spPr bwMode="auto">
            <a:xfrm>
              <a:off x="1927" y="1389"/>
              <a:ext cx="62" cy="83"/>
            </a:xfrm>
            <a:custGeom>
              <a:avLst/>
              <a:gdLst>
                <a:gd name="T0" fmla="*/ 201 w 303"/>
                <a:gd name="T1" fmla="*/ 403 h 403"/>
                <a:gd name="T2" fmla="*/ 100 w 303"/>
                <a:gd name="T3" fmla="*/ 403 h 403"/>
                <a:gd name="T4" fmla="*/ 0 w 303"/>
                <a:gd name="T5" fmla="*/ 302 h 403"/>
                <a:gd name="T6" fmla="*/ 0 w 303"/>
                <a:gd name="T7" fmla="*/ 100 h 403"/>
                <a:gd name="T8" fmla="*/ 100 w 303"/>
                <a:gd name="T9" fmla="*/ 0 h 403"/>
                <a:gd name="T10" fmla="*/ 201 w 303"/>
                <a:gd name="T11" fmla="*/ 0 h 403"/>
                <a:gd name="T12" fmla="*/ 303 w 303"/>
                <a:gd name="T13" fmla="*/ 100 h 403"/>
                <a:gd name="T14" fmla="*/ 303 w 303"/>
                <a:gd name="T15" fmla="*/ 302 h 403"/>
                <a:gd name="T16" fmla="*/ 201 w 303"/>
                <a:gd name="T17" fmla="*/ 403 h 403"/>
                <a:gd name="T18" fmla="*/ 203 w 303"/>
                <a:gd name="T19" fmla="*/ 403 h 4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3"/>
                <a:gd name="T31" fmla="*/ 0 h 403"/>
                <a:gd name="T32" fmla="*/ 303 w 303"/>
                <a:gd name="T33" fmla="*/ 403 h 4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3" h="403">
                  <a:moveTo>
                    <a:pt x="201" y="403"/>
                  </a:moveTo>
                  <a:lnTo>
                    <a:pt x="100" y="403"/>
                  </a:lnTo>
                  <a:lnTo>
                    <a:pt x="0" y="302"/>
                  </a:lnTo>
                  <a:lnTo>
                    <a:pt x="0" y="100"/>
                  </a:lnTo>
                  <a:lnTo>
                    <a:pt x="100" y="0"/>
                  </a:lnTo>
                  <a:lnTo>
                    <a:pt x="201" y="0"/>
                  </a:lnTo>
                  <a:lnTo>
                    <a:pt x="303" y="100"/>
                  </a:lnTo>
                  <a:lnTo>
                    <a:pt x="303" y="302"/>
                  </a:lnTo>
                  <a:lnTo>
                    <a:pt x="201" y="403"/>
                  </a:lnTo>
                  <a:lnTo>
                    <a:pt x="203" y="4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30" name="Freeform 28"/>
            <p:cNvSpPr>
              <a:spLocks/>
            </p:cNvSpPr>
            <p:nvPr/>
          </p:nvSpPr>
          <p:spPr bwMode="auto">
            <a:xfrm>
              <a:off x="1989" y="1451"/>
              <a:ext cx="20" cy="21"/>
            </a:xfrm>
            <a:custGeom>
              <a:avLst/>
              <a:gdLst>
                <a:gd name="T0" fmla="*/ 0 w 102"/>
                <a:gd name="T1" fmla="*/ 0 h 101"/>
                <a:gd name="T2" fmla="*/ 101 w 102"/>
                <a:gd name="T3" fmla="*/ 101 h 101"/>
                <a:gd name="T4" fmla="*/ 102 w 102"/>
                <a:gd name="T5" fmla="*/ 101 h 101"/>
                <a:gd name="T6" fmla="*/ 0 60000 65536"/>
                <a:gd name="T7" fmla="*/ 0 60000 65536"/>
                <a:gd name="T8" fmla="*/ 0 60000 65536"/>
                <a:gd name="T9" fmla="*/ 0 w 102"/>
                <a:gd name="T10" fmla="*/ 0 h 101"/>
                <a:gd name="T11" fmla="*/ 102 w 102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01">
                  <a:moveTo>
                    <a:pt x="0" y="0"/>
                  </a:moveTo>
                  <a:lnTo>
                    <a:pt x="101" y="101"/>
                  </a:lnTo>
                  <a:lnTo>
                    <a:pt x="102" y="1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3059113" y="2465388"/>
            <a:ext cx="130175" cy="195262"/>
            <a:chOff x="1927" y="1553"/>
            <a:chExt cx="82" cy="123"/>
          </a:xfrm>
        </p:grpSpPr>
        <p:sp>
          <p:nvSpPr>
            <p:cNvPr id="4127" name="Freeform 29"/>
            <p:cNvSpPr>
              <a:spLocks/>
            </p:cNvSpPr>
            <p:nvPr/>
          </p:nvSpPr>
          <p:spPr bwMode="auto">
            <a:xfrm>
              <a:off x="1927" y="1553"/>
              <a:ext cx="1" cy="123"/>
            </a:xfrm>
            <a:custGeom>
              <a:avLst/>
              <a:gdLst>
                <a:gd name="T0" fmla="*/ 0 w 1"/>
                <a:gd name="T1" fmla="*/ 605 h 605"/>
                <a:gd name="T2" fmla="*/ 0 w 1"/>
                <a:gd name="T3" fmla="*/ 0 h 605"/>
                <a:gd name="T4" fmla="*/ 1 w 1"/>
                <a:gd name="T5" fmla="*/ 0 h 605"/>
                <a:gd name="T6" fmla="*/ 0 60000 65536"/>
                <a:gd name="T7" fmla="*/ 0 60000 65536"/>
                <a:gd name="T8" fmla="*/ 0 60000 65536"/>
                <a:gd name="T9" fmla="*/ 0 w 1"/>
                <a:gd name="T10" fmla="*/ 0 h 605"/>
                <a:gd name="T11" fmla="*/ 1 w 1"/>
                <a:gd name="T12" fmla="*/ 605 h 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5">
                  <a:moveTo>
                    <a:pt x="0" y="60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28" name="Freeform 30"/>
            <p:cNvSpPr>
              <a:spLocks/>
            </p:cNvSpPr>
            <p:nvPr/>
          </p:nvSpPr>
          <p:spPr bwMode="auto">
            <a:xfrm>
              <a:off x="1927" y="1594"/>
              <a:ext cx="82" cy="82"/>
            </a:xfrm>
            <a:custGeom>
              <a:avLst/>
              <a:gdLst>
                <a:gd name="T0" fmla="*/ 0 w 404"/>
                <a:gd name="T1" fmla="*/ 202 h 404"/>
                <a:gd name="T2" fmla="*/ 201 w 404"/>
                <a:gd name="T3" fmla="*/ 0 h 404"/>
                <a:gd name="T4" fmla="*/ 303 w 404"/>
                <a:gd name="T5" fmla="*/ 0 h 404"/>
                <a:gd name="T6" fmla="*/ 404 w 404"/>
                <a:gd name="T7" fmla="*/ 101 h 404"/>
                <a:gd name="T8" fmla="*/ 404 w 404"/>
                <a:gd name="T9" fmla="*/ 303 h 404"/>
                <a:gd name="T10" fmla="*/ 303 w 404"/>
                <a:gd name="T11" fmla="*/ 404 h 404"/>
                <a:gd name="T12" fmla="*/ 201 w 404"/>
                <a:gd name="T13" fmla="*/ 404 h 404"/>
                <a:gd name="T14" fmla="*/ 0 w 404"/>
                <a:gd name="T15" fmla="*/ 202 h 404"/>
                <a:gd name="T16" fmla="*/ 1 w 404"/>
                <a:gd name="T17" fmla="*/ 202 h 4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4"/>
                <a:gd name="T28" fmla="*/ 0 h 404"/>
                <a:gd name="T29" fmla="*/ 404 w 404"/>
                <a:gd name="T30" fmla="*/ 404 h 4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4" h="404">
                  <a:moveTo>
                    <a:pt x="0" y="202"/>
                  </a:moveTo>
                  <a:lnTo>
                    <a:pt x="201" y="0"/>
                  </a:lnTo>
                  <a:lnTo>
                    <a:pt x="303" y="0"/>
                  </a:lnTo>
                  <a:lnTo>
                    <a:pt x="404" y="101"/>
                  </a:lnTo>
                  <a:lnTo>
                    <a:pt x="404" y="303"/>
                  </a:lnTo>
                  <a:lnTo>
                    <a:pt x="303" y="404"/>
                  </a:lnTo>
                  <a:lnTo>
                    <a:pt x="201" y="404"/>
                  </a:lnTo>
                  <a:lnTo>
                    <a:pt x="0" y="202"/>
                  </a:lnTo>
                  <a:lnTo>
                    <a:pt x="1" y="202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6175" name="Freeform 31"/>
          <p:cNvSpPr>
            <a:spLocks/>
          </p:cNvSpPr>
          <p:nvPr/>
        </p:nvSpPr>
        <p:spPr bwMode="auto">
          <a:xfrm>
            <a:off x="3059113" y="2857500"/>
            <a:ext cx="130175" cy="128588"/>
          </a:xfrm>
          <a:custGeom>
            <a:avLst/>
            <a:gdLst>
              <a:gd name="T0" fmla="*/ 404 w 405"/>
              <a:gd name="T1" fmla="*/ 0 h 403"/>
              <a:gd name="T2" fmla="*/ 100 w 405"/>
              <a:gd name="T3" fmla="*/ 0 h 403"/>
              <a:gd name="T4" fmla="*/ 0 w 405"/>
              <a:gd name="T5" fmla="*/ 101 h 403"/>
              <a:gd name="T6" fmla="*/ 0 w 405"/>
              <a:gd name="T7" fmla="*/ 303 h 403"/>
              <a:gd name="T8" fmla="*/ 100 w 405"/>
              <a:gd name="T9" fmla="*/ 403 h 403"/>
              <a:gd name="T10" fmla="*/ 404 w 405"/>
              <a:gd name="T11" fmla="*/ 403 h 403"/>
              <a:gd name="T12" fmla="*/ 405 w 405"/>
              <a:gd name="T13" fmla="*/ 403 h 40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5"/>
              <a:gd name="T22" fmla="*/ 0 h 403"/>
              <a:gd name="T23" fmla="*/ 405 w 405"/>
              <a:gd name="T24" fmla="*/ 403 h 40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5" h="403">
                <a:moveTo>
                  <a:pt x="404" y="0"/>
                </a:moveTo>
                <a:lnTo>
                  <a:pt x="100" y="0"/>
                </a:lnTo>
                <a:lnTo>
                  <a:pt x="0" y="101"/>
                </a:lnTo>
                <a:lnTo>
                  <a:pt x="0" y="303"/>
                </a:lnTo>
                <a:lnTo>
                  <a:pt x="100" y="403"/>
                </a:lnTo>
                <a:lnTo>
                  <a:pt x="404" y="403"/>
                </a:lnTo>
                <a:lnTo>
                  <a:pt x="405" y="403"/>
                </a:lnTo>
              </a:path>
            </a:pathLst>
          </a:custGeom>
          <a:noFill/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059113" y="3117850"/>
            <a:ext cx="131762" cy="192088"/>
            <a:chOff x="1927" y="1964"/>
            <a:chExt cx="83" cy="121"/>
          </a:xfrm>
        </p:grpSpPr>
        <p:sp>
          <p:nvSpPr>
            <p:cNvPr id="4125" name="Freeform 32"/>
            <p:cNvSpPr>
              <a:spLocks/>
            </p:cNvSpPr>
            <p:nvPr/>
          </p:nvSpPr>
          <p:spPr bwMode="auto">
            <a:xfrm>
              <a:off x="1927" y="2004"/>
              <a:ext cx="82" cy="81"/>
            </a:xfrm>
            <a:custGeom>
              <a:avLst/>
              <a:gdLst>
                <a:gd name="T0" fmla="*/ 404 w 405"/>
                <a:gd name="T1" fmla="*/ 201 h 403"/>
                <a:gd name="T2" fmla="*/ 201 w 405"/>
                <a:gd name="T3" fmla="*/ 403 h 403"/>
                <a:gd name="T4" fmla="*/ 100 w 405"/>
                <a:gd name="T5" fmla="*/ 403 h 403"/>
                <a:gd name="T6" fmla="*/ 0 w 405"/>
                <a:gd name="T7" fmla="*/ 302 h 403"/>
                <a:gd name="T8" fmla="*/ 0 w 405"/>
                <a:gd name="T9" fmla="*/ 101 h 403"/>
                <a:gd name="T10" fmla="*/ 100 w 405"/>
                <a:gd name="T11" fmla="*/ 0 h 403"/>
                <a:gd name="T12" fmla="*/ 201 w 405"/>
                <a:gd name="T13" fmla="*/ 0 h 403"/>
                <a:gd name="T14" fmla="*/ 404 w 405"/>
                <a:gd name="T15" fmla="*/ 201 h 403"/>
                <a:gd name="T16" fmla="*/ 405 w 405"/>
                <a:gd name="T17" fmla="*/ 201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5"/>
                <a:gd name="T28" fmla="*/ 0 h 403"/>
                <a:gd name="T29" fmla="*/ 405 w 405"/>
                <a:gd name="T30" fmla="*/ 403 h 4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5" h="403">
                  <a:moveTo>
                    <a:pt x="404" y="201"/>
                  </a:moveTo>
                  <a:lnTo>
                    <a:pt x="201" y="403"/>
                  </a:lnTo>
                  <a:lnTo>
                    <a:pt x="100" y="403"/>
                  </a:lnTo>
                  <a:lnTo>
                    <a:pt x="0" y="302"/>
                  </a:lnTo>
                  <a:lnTo>
                    <a:pt x="0" y="101"/>
                  </a:lnTo>
                  <a:lnTo>
                    <a:pt x="100" y="0"/>
                  </a:lnTo>
                  <a:lnTo>
                    <a:pt x="201" y="0"/>
                  </a:lnTo>
                  <a:lnTo>
                    <a:pt x="404" y="201"/>
                  </a:lnTo>
                  <a:lnTo>
                    <a:pt x="405" y="2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26" name="Freeform 33"/>
            <p:cNvSpPr>
              <a:spLocks/>
            </p:cNvSpPr>
            <p:nvPr/>
          </p:nvSpPr>
          <p:spPr bwMode="auto">
            <a:xfrm>
              <a:off x="2009" y="1964"/>
              <a:ext cx="1" cy="121"/>
            </a:xfrm>
            <a:custGeom>
              <a:avLst/>
              <a:gdLst>
                <a:gd name="T0" fmla="*/ 0 w 1"/>
                <a:gd name="T1" fmla="*/ 0 h 605"/>
                <a:gd name="T2" fmla="*/ 0 w 1"/>
                <a:gd name="T3" fmla="*/ 605 h 605"/>
                <a:gd name="T4" fmla="*/ 1 w 1"/>
                <a:gd name="T5" fmla="*/ 605 h 605"/>
                <a:gd name="T6" fmla="*/ 0 60000 65536"/>
                <a:gd name="T7" fmla="*/ 0 60000 65536"/>
                <a:gd name="T8" fmla="*/ 0 60000 65536"/>
                <a:gd name="T9" fmla="*/ 0 w 1"/>
                <a:gd name="T10" fmla="*/ 0 h 605"/>
                <a:gd name="T11" fmla="*/ 1 w 1"/>
                <a:gd name="T12" fmla="*/ 605 h 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5">
                  <a:moveTo>
                    <a:pt x="0" y="0"/>
                  </a:moveTo>
                  <a:lnTo>
                    <a:pt x="0" y="605"/>
                  </a:lnTo>
                  <a:lnTo>
                    <a:pt x="1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6178" name="Freeform 34"/>
          <p:cNvSpPr>
            <a:spLocks/>
          </p:cNvSpPr>
          <p:nvPr/>
        </p:nvSpPr>
        <p:spPr bwMode="auto">
          <a:xfrm>
            <a:off x="3059113" y="3506788"/>
            <a:ext cx="130175" cy="130175"/>
          </a:xfrm>
          <a:custGeom>
            <a:avLst/>
            <a:gdLst>
              <a:gd name="T0" fmla="*/ 0 w 404"/>
              <a:gd name="T1" fmla="*/ 202 h 404"/>
              <a:gd name="T2" fmla="*/ 303 w 404"/>
              <a:gd name="T3" fmla="*/ 202 h 404"/>
              <a:gd name="T4" fmla="*/ 404 w 404"/>
              <a:gd name="T5" fmla="*/ 101 h 404"/>
              <a:gd name="T6" fmla="*/ 303 w 404"/>
              <a:gd name="T7" fmla="*/ 0 h 404"/>
              <a:gd name="T8" fmla="*/ 100 w 404"/>
              <a:gd name="T9" fmla="*/ 0 h 404"/>
              <a:gd name="T10" fmla="*/ 0 w 404"/>
              <a:gd name="T11" fmla="*/ 101 h 404"/>
              <a:gd name="T12" fmla="*/ 0 w 404"/>
              <a:gd name="T13" fmla="*/ 303 h 404"/>
              <a:gd name="T14" fmla="*/ 100 w 404"/>
              <a:gd name="T15" fmla="*/ 404 h 404"/>
              <a:gd name="T16" fmla="*/ 303 w 404"/>
              <a:gd name="T17" fmla="*/ 404 h 404"/>
              <a:gd name="T18" fmla="*/ 304 w 404"/>
              <a:gd name="T19" fmla="*/ 404 h 4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4"/>
              <a:gd name="T31" fmla="*/ 0 h 404"/>
              <a:gd name="T32" fmla="*/ 404 w 404"/>
              <a:gd name="T33" fmla="*/ 404 h 4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4" h="404">
                <a:moveTo>
                  <a:pt x="0" y="202"/>
                </a:moveTo>
                <a:lnTo>
                  <a:pt x="303" y="202"/>
                </a:lnTo>
                <a:lnTo>
                  <a:pt x="404" y="101"/>
                </a:lnTo>
                <a:lnTo>
                  <a:pt x="303" y="0"/>
                </a:lnTo>
                <a:lnTo>
                  <a:pt x="100" y="0"/>
                </a:lnTo>
                <a:lnTo>
                  <a:pt x="0" y="101"/>
                </a:lnTo>
                <a:lnTo>
                  <a:pt x="0" y="303"/>
                </a:lnTo>
                <a:lnTo>
                  <a:pt x="100" y="404"/>
                </a:lnTo>
                <a:lnTo>
                  <a:pt x="303" y="404"/>
                </a:lnTo>
                <a:lnTo>
                  <a:pt x="304" y="404"/>
                </a:lnTo>
              </a:path>
            </a:pathLst>
          </a:custGeom>
          <a:noFill/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3059113" y="3767138"/>
            <a:ext cx="130175" cy="195262"/>
            <a:chOff x="1927" y="2373"/>
            <a:chExt cx="82" cy="123"/>
          </a:xfrm>
        </p:grpSpPr>
        <p:sp>
          <p:nvSpPr>
            <p:cNvPr id="4123" name="Freeform 35"/>
            <p:cNvSpPr>
              <a:spLocks/>
            </p:cNvSpPr>
            <p:nvPr/>
          </p:nvSpPr>
          <p:spPr bwMode="auto">
            <a:xfrm>
              <a:off x="1927" y="2434"/>
              <a:ext cx="62" cy="2"/>
            </a:xfrm>
            <a:custGeom>
              <a:avLst/>
              <a:gdLst>
                <a:gd name="T0" fmla="*/ 0 w 304"/>
                <a:gd name="T1" fmla="*/ 0 h 2"/>
                <a:gd name="T2" fmla="*/ 303 w 304"/>
                <a:gd name="T3" fmla="*/ 0 h 2"/>
                <a:gd name="T4" fmla="*/ 304 w 304"/>
                <a:gd name="T5" fmla="*/ 0 h 2"/>
                <a:gd name="T6" fmla="*/ 0 60000 65536"/>
                <a:gd name="T7" fmla="*/ 0 60000 65536"/>
                <a:gd name="T8" fmla="*/ 0 60000 65536"/>
                <a:gd name="T9" fmla="*/ 0 w 304"/>
                <a:gd name="T10" fmla="*/ 0 h 2"/>
                <a:gd name="T11" fmla="*/ 304 w 304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">
                  <a:moveTo>
                    <a:pt x="0" y="0"/>
                  </a:moveTo>
                  <a:lnTo>
                    <a:pt x="303" y="0"/>
                  </a:lnTo>
                  <a:lnTo>
                    <a:pt x="304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24" name="Freeform 36"/>
            <p:cNvSpPr>
              <a:spLocks/>
            </p:cNvSpPr>
            <p:nvPr/>
          </p:nvSpPr>
          <p:spPr bwMode="auto">
            <a:xfrm>
              <a:off x="1946" y="2373"/>
              <a:ext cx="63" cy="123"/>
            </a:xfrm>
            <a:custGeom>
              <a:avLst/>
              <a:gdLst>
                <a:gd name="T0" fmla="*/ 304 w 304"/>
                <a:gd name="T1" fmla="*/ 101 h 606"/>
                <a:gd name="T2" fmla="*/ 203 w 304"/>
                <a:gd name="T3" fmla="*/ 0 h 606"/>
                <a:gd name="T4" fmla="*/ 101 w 304"/>
                <a:gd name="T5" fmla="*/ 0 h 606"/>
                <a:gd name="T6" fmla="*/ 0 w 304"/>
                <a:gd name="T7" fmla="*/ 101 h 606"/>
                <a:gd name="T8" fmla="*/ 0 w 304"/>
                <a:gd name="T9" fmla="*/ 606 h 606"/>
                <a:gd name="T10" fmla="*/ 1 w 304"/>
                <a:gd name="T11" fmla="*/ 606 h 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4"/>
                <a:gd name="T19" fmla="*/ 0 h 606"/>
                <a:gd name="T20" fmla="*/ 304 w 304"/>
                <a:gd name="T21" fmla="*/ 606 h 6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4" h="606">
                  <a:moveTo>
                    <a:pt x="304" y="101"/>
                  </a:moveTo>
                  <a:lnTo>
                    <a:pt x="203" y="0"/>
                  </a:lnTo>
                  <a:lnTo>
                    <a:pt x="101" y="0"/>
                  </a:lnTo>
                  <a:lnTo>
                    <a:pt x="0" y="101"/>
                  </a:lnTo>
                  <a:lnTo>
                    <a:pt x="0" y="606"/>
                  </a:lnTo>
                  <a:lnTo>
                    <a:pt x="1" y="606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6181" name="Freeform 37"/>
          <p:cNvSpPr>
            <a:spLocks/>
          </p:cNvSpPr>
          <p:nvPr/>
        </p:nvSpPr>
        <p:spPr bwMode="auto">
          <a:xfrm>
            <a:off x="3059113" y="4157663"/>
            <a:ext cx="130175" cy="193675"/>
          </a:xfrm>
          <a:custGeom>
            <a:avLst/>
            <a:gdLst>
              <a:gd name="T0" fmla="*/ 0 w 405"/>
              <a:gd name="T1" fmla="*/ 505 h 606"/>
              <a:gd name="T2" fmla="*/ 100 w 405"/>
              <a:gd name="T3" fmla="*/ 606 h 606"/>
              <a:gd name="T4" fmla="*/ 303 w 405"/>
              <a:gd name="T5" fmla="*/ 606 h 606"/>
              <a:gd name="T6" fmla="*/ 404 w 405"/>
              <a:gd name="T7" fmla="*/ 505 h 606"/>
              <a:gd name="T8" fmla="*/ 404 w 405"/>
              <a:gd name="T9" fmla="*/ 101 h 606"/>
              <a:gd name="T10" fmla="*/ 303 w 405"/>
              <a:gd name="T11" fmla="*/ 0 h 606"/>
              <a:gd name="T12" fmla="*/ 100 w 405"/>
              <a:gd name="T13" fmla="*/ 0 h 606"/>
              <a:gd name="T14" fmla="*/ 0 w 405"/>
              <a:gd name="T15" fmla="*/ 101 h 606"/>
              <a:gd name="T16" fmla="*/ 0 w 405"/>
              <a:gd name="T17" fmla="*/ 302 h 606"/>
              <a:gd name="T18" fmla="*/ 100 w 405"/>
              <a:gd name="T19" fmla="*/ 404 h 606"/>
              <a:gd name="T20" fmla="*/ 404 w 405"/>
              <a:gd name="T21" fmla="*/ 404 h 606"/>
              <a:gd name="T22" fmla="*/ 405 w 405"/>
              <a:gd name="T23" fmla="*/ 404 h 6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05"/>
              <a:gd name="T37" fmla="*/ 0 h 606"/>
              <a:gd name="T38" fmla="*/ 405 w 405"/>
              <a:gd name="T39" fmla="*/ 606 h 60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05" h="606">
                <a:moveTo>
                  <a:pt x="0" y="505"/>
                </a:moveTo>
                <a:lnTo>
                  <a:pt x="100" y="606"/>
                </a:lnTo>
                <a:lnTo>
                  <a:pt x="303" y="606"/>
                </a:lnTo>
                <a:lnTo>
                  <a:pt x="404" y="505"/>
                </a:lnTo>
                <a:lnTo>
                  <a:pt x="404" y="101"/>
                </a:lnTo>
                <a:lnTo>
                  <a:pt x="303" y="0"/>
                </a:lnTo>
                <a:lnTo>
                  <a:pt x="100" y="0"/>
                </a:lnTo>
                <a:lnTo>
                  <a:pt x="0" y="101"/>
                </a:lnTo>
                <a:lnTo>
                  <a:pt x="0" y="302"/>
                </a:lnTo>
                <a:lnTo>
                  <a:pt x="100" y="404"/>
                </a:lnTo>
                <a:lnTo>
                  <a:pt x="404" y="404"/>
                </a:lnTo>
                <a:lnTo>
                  <a:pt x="405" y="404"/>
                </a:lnTo>
              </a:path>
            </a:pathLst>
          </a:custGeom>
          <a:noFill/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059113" y="4418013"/>
            <a:ext cx="130175" cy="193675"/>
            <a:chOff x="1927" y="2783"/>
            <a:chExt cx="82" cy="122"/>
          </a:xfrm>
        </p:grpSpPr>
        <p:sp>
          <p:nvSpPr>
            <p:cNvPr id="4121" name="Freeform 38"/>
            <p:cNvSpPr>
              <a:spLocks/>
            </p:cNvSpPr>
            <p:nvPr/>
          </p:nvSpPr>
          <p:spPr bwMode="auto">
            <a:xfrm>
              <a:off x="1927" y="2783"/>
              <a:ext cx="1" cy="122"/>
            </a:xfrm>
            <a:custGeom>
              <a:avLst/>
              <a:gdLst>
                <a:gd name="T0" fmla="*/ 0 w 1"/>
                <a:gd name="T1" fmla="*/ 606 h 606"/>
                <a:gd name="T2" fmla="*/ 0 w 1"/>
                <a:gd name="T3" fmla="*/ 0 h 606"/>
                <a:gd name="T4" fmla="*/ 1 w 1"/>
                <a:gd name="T5" fmla="*/ 0 h 606"/>
                <a:gd name="T6" fmla="*/ 0 60000 65536"/>
                <a:gd name="T7" fmla="*/ 0 60000 65536"/>
                <a:gd name="T8" fmla="*/ 0 60000 65536"/>
                <a:gd name="T9" fmla="*/ 0 w 1"/>
                <a:gd name="T10" fmla="*/ 0 h 606"/>
                <a:gd name="T11" fmla="*/ 1 w 1"/>
                <a:gd name="T12" fmla="*/ 606 h 6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6">
                  <a:moveTo>
                    <a:pt x="0" y="606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22" name="Freeform 39"/>
            <p:cNvSpPr>
              <a:spLocks/>
            </p:cNvSpPr>
            <p:nvPr/>
          </p:nvSpPr>
          <p:spPr bwMode="auto">
            <a:xfrm>
              <a:off x="1927" y="2824"/>
              <a:ext cx="82" cy="81"/>
            </a:xfrm>
            <a:custGeom>
              <a:avLst/>
              <a:gdLst>
                <a:gd name="T0" fmla="*/ 0 w 405"/>
                <a:gd name="T1" fmla="*/ 201 h 404"/>
                <a:gd name="T2" fmla="*/ 201 w 405"/>
                <a:gd name="T3" fmla="*/ 0 h 404"/>
                <a:gd name="T4" fmla="*/ 303 w 405"/>
                <a:gd name="T5" fmla="*/ 0 h 404"/>
                <a:gd name="T6" fmla="*/ 404 w 405"/>
                <a:gd name="T7" fmla="*/ 100 h 404"/>
                <a:gd name="T8" fmla="*/ 404 w 405"/>
                <a:gd name="T9" fmla="*/ 404 h 404"/>
                <a:gd name="T10" fmla="*/ 405 w 405"/>
                <a:gd name="T11" fmla="*/ 404 h 4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5"/>
                <a:gd name="T19" fmla="*/ 0 h 404"/>
                <a:gd name="T20" fmla="*/ 405 w 405"/>
                <a:gd name="T21" fmla="*/ 404 h 4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5" h="404">
                  <a:moveTo>
                    <a:pt x="0" y="201"/>
                  </a:moveTo>
                  <a:lnTo>
                    <a:pt x="201" y="0"/>
                  </a:lnTo>
                  <a:lnTo>
                    <a:pt x="303" y="0"/>
                  </a:lnTo>
                  <a:lnTo>
                    <a:pt x="404" y="100"/>
                  </a:lnTo>
                  <a:lnTo>
                    <a:pt x="404" y="404"/>
                  </a:lnTo>
                  <a:lnTo>
                    <a:pt x="405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24200" y="4743450"/>
            <a:ext cx="1588" cy="195263"/>
            <a:chOff x="1968" y="2988"/>
            <a:chExt cx="1" cy="123"/>
          </a:xfrm>
        </p:grpSpPr>
        <p:sp>
          <p:nvSpPr>
            <p:cNvPr id="4119" name="Freeform 40"/>
            <p:cNvSpPr>
              <a:spLocks/>
            </p:cNvSpPr>
            <p:nvPr/>
          </p:nvSpPr>
          <p:spPr bwMode="auto">
            <a:xfrm>
              <a:off x="1968" y="3028"/>
              <a:ext cx="1" cy="83"/>
            </a:xfrm>
            <a:custGeom>
              <a:avLst/>
              <a:gdLst>
                <a:gd name="T0" fmla="*/ 0 w 2"/>
                <a:gd name="T1" fmla="*/ 405 h 405"/>
                <a:gd name="T2" fmla="*/ 0 w 2"/>
                <a:gd name="T3" fmla="*/ 0 h 405"/>
                <a:gd name="T4" fmla="*/ 2 w 2"/>
                <a:gd name="T5" fmla="*/ 0 h 405"/>
                <a:gd name="T6" fmla="*/ 0 60000 65536"/>
                <a:gd name="T7" fmla="*/ 0 60000 65536"/>
                <a:gd name="T8" fmla="*/ 0 60000 65536"/>
                <a:gd name="T9" fmla="*/ 0 w 2"/>
                <a:gd name="T10" fmla="*/ 0 h 405"/>
                <a:gd name="T11" fmla="*/ 2 w 2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05">
                  <a:moveTo>
                    <a:pt x="0" y="405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20" name="Freeform 41"/>
            <p:cNvSpPr>
              <a:spLocks/>
            </p:cNvSpPr>
            <p:nvPr/>
          </p:nvSpPr>
          <p:spPr bwMode="auto">
            <a:xfrm>
              <a:off x="1968" y="2988"/>
              <a:ext cx="1" cy="19"/>
            </a:xfrm>
            <a:custGeom>
              <a:avLst/>
              <a:gdLst>
                <a:gd name="T0" fmla="*/ 0 w 2"/>
                <a:gd name="T1" fmla="*/ 100 h 100"/>
                <a:gd name="T2" fmla="*/ 0 w 2"/>
                <a:gd name="T3" fmla="*/ 0 h 100"/>
                <a:gd name="T4" fmla="*/ 2 w 2"/>
                <a:gd name="T5" fmla="*/ 0 h 100"/>
                <a:gd name="T6" fmla="*/ 0 60000 65536"/>
                <a:gd name="T7" fmla="*/ 0 60000 65536"/>
                <a:gd name="T8" fmla="*/ 0 60000 65536"/>
                <a:gd name="T9" fmla="*/ 0 w 2"/>
                <a:gd name="T10" fmla="*/ 0 h 100"/>
                <a:gd name="T11" fmla="*/ 2 w 2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100">
                  <a:moveTo>
                    <a:pt x="0" y="10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3492500" y="2276475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3492500" y="25654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3492500" y="2924175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3492500" y="32131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3492500" y="357346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3492500" y="38608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3492500" y="422116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3492500" y="4508500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3492500" y="486886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611188" y="333375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Luego, ubicamos las letras hacia abajo al lado izquierdo 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827088" y="5373688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Lo que nos indicará la posición horizontal </a:t>
            </a:r>
            <a:endParaRPr lang="es-E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85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85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85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8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85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85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85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850"/>
                            </p:stCondLst>
                            <p:childTnLst>
                              <p:par>
                                <p:cTn id="65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85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850"/>
                            </p:stCondLst>
                            <p:childTnLst>
                              <p:par>
                                <p:cTn id="77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1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1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71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910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110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3100"/>
                            </p:stCondLst>
                            <p:childTnLst>
                              <p:par>
                                <p:cTn id="12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100"/>
                            </p:stCondLst>
                            <p:childTnLst>
                              <p:par>
                                <p:cTn id="12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710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9100"/>
                            </p:stCondLst>
                            <p:childTnLst>
                              <p:par>
                                <p:cTn id="14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nimBg="1"/>
      <p:bldP spid="6178" grpId="0" animBg="1"/>
      <p:bldP spid="6181" grpId="0" animBg="1"/>
      <p:bldP spid="6198" grpId="0" animBg="1"/>
      <p:bldP spid="6199" grpId="0" animBg="1"/>
      <p:bldP spid="6200" grpId="0" animBg="1"/>
      <p:bldP spid="6201" grpId="0" animBg="1"/>
      <p:bldP spid="6202" grpId="0" animBg="1"/>
      <p:bldP spid="6203" grpId="0" animBg="1"/>
      <p:bldP spid="6204" grpId="0" animBg="1"/>
      <p:bldP spid="6205" grpId="0" animBg="1"/>
      <p:bldP spid="6206" grpId="0" animBg="1"/>
      <p:bldP spid="6207" grpId="0"/>
      <p:bldP spid="62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916238" y="1773238"/>
            <a:ext cx="3282950" cy="3254375"/>
            <a:chOff x="2354" y="1562"/>
            <a:chExt cx="1261" cy="1263"/>
          </a:xfrm>
        </p:grpSpPr>
        <p:sp>
          <p:nvSpPr>
            <p:cNvPr id="5134" name="Freeform 3"/>
            <p:cNvSpPr>
              <a:spLocks/>
            </p:cNvSpPr>
            <p:nvPr/>
          </p:nvSpPr>
          <p:spPr bwMode="auto">
            <a:xfrm>
              <a:off x="2480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35" name="Freeform 4"/>
            <p:cNvSpPr>
              <a:spLocks/>
            </p:cNvSpPr>
            <p:nvPr/>
          </p:nvSpPr>
          <p:spPr bwMode="auto">
            <a:xfrm>
              <a:off x="260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36" name="Freeform 5"/>
            <p:cNvSpPr>
              <a:spLocks/>
            </p:cNvSpPr>
            <p:nvPr/>
          </p:nvSpPr>
          <p:spPr bwMode="auto">
            <a:xfrm>
              <a:off x="2732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37" name="Freeform 6"/>
            <p:cNvSpPr>
              <a:spLocks/>
            </p:cNvSpPr>
            <p:nvPr/>
          </p:nvSpPr>
          <p:spPr bwMode="auto">
            <a:xfrm>
              <a:off x="2858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38" name="Freeform 7"/>
            <p:cNvSpPr>
              <a:spLocks/>
            </p:cNvSpPr>
            <p:nvPr/>
          </p:nvSpPr>
          <p:spPr bwMode="auto">
            <a:xfrm>
              <a:off x="2984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39" name="Freeform 8"/>
            <p:cNvSpPr>
              <a:spLocks/>
            </p:cNvSpPr>
            <p:nvPr/>
          </p:nvSpPr>
          <p:spPr bwMode="auto">
            <a:xfrm>
              <a:off x="3110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0" name="Freeform 9"/>
            <p:cNvSpPr>
              <a:spLocks/>
            </p:cNvSpPr>
            <p:nvPr/>
          </p:nvSpPr>
          <p:spPr bwMode="auto">
            <a:xfrm>
              <a:off x="323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1" name="Freeform 10"/>
            <p:cNvSpPr>
              <a:spLocks/>
            </p:cNvSpPr>
            <p:nvPr/>
          </p:nvSpPr>
          <p:spPr bwMode="auto">
            <a:xfrm>
              <a:off x="3362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2" name="Freeform 11"/>
            <p:cNvSpPr>
              <a:spLocks/>
            </p:cNvSpPr>
            <p:nvPr/>
          </p:nvSpPr>
          <p:spPr bwMode="auto">
            <a:xfrm>
              <a:off x="3488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3" name="Freeform 12"/>
            <p:cNvSpPr>
              <a:spLocks/>
            </p:cNvSpPr>
            <p:nvPr/>
          </p:nvSpPr>
          <p:spPr bwMode="auto">
            <a:xfrm>
              <a:off x="3614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4" name="Freeform 13"/>
            <p:cNvSpPr>
              <a:spLocks/>
            </p:cNvSpPr>
            <p:nvPr/>
          </p:nvSpPr>
          <p:spPr bwMode="auto">
            <a:xfrm>
              <a:off x="2354" y="2824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5" name="Freeform 14"/>
            <p:cNvSpPr>
              <a:spLocks/>
            </p:cNvSpPr>
            <p:nvPr/>
          </p:nvSpPr>
          <p:spPr bwMode="auto">
            <a:xfrm>
              <a:off x="2354" y="2698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6" name="Freeform 15"/>
            <p:cNvSpPr>
              <a:spLocks/>
            </p:cNvSpPr>
            <p:nvPr/>
          </p:nvSpPr>
          <p:spPr bwMode="auto">
            <a:xfrm>
              <a:off x="2354" y="2571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7" name="Freeform 16"/>
            <p:cNvSpPr>
              <a:spLocks/>
            </p:cNvSpPr>
            <p:nvPr/>
          </p:nvSpPr>
          <p:spPr bwMode="auto">
            <a:xfrm>
              <a:off x="2354" y="2445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8" name="Freeform 17"/>
            <p:cNvSpPr>
              <a:spLocks/>
            </p:cNvSpPr>
            <p:nvPr/>
          </p:nvSpPr>
          <p:spPr bwMode="auto">
            <a:xfrm>
              <a:off x="2354" y="2319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9" name="Freeform 18"/>
            <p:cNvSpPr>
              <a:spLocks/>
            </p:cNvSpPr>
            <p:nvPr/>
          </p:nvSpPr>
          <p:spPr bwMode="auto">
            <a:xfrm>
              <a:off x="2354" y="2193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0" name="Freeform 19"/>
            <p:cNvSpPr>
              <a:spLocks/>
            </p:cNvSpPr>
            <p:nvPr/>
          </p:nvSpPr>
          <p:spPr bwMode="auto">
            <a:xfrm>
              <a:off x="2354" y="2066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1" name="Freeform 20"/>
            <p:cNvSpPr>
              <a:spLocks/>
            </p:cNvSpPr>
            <p:nvPr/>
          </p:nvSpPr>
          <p:spPr bwMode="auto">
            <a:xfrm>
              <a:off x="2354" y="1940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2" name="Freeform 21"/>
            <p:cNvSpPr>
              <a:spLocks/>
            </p:cNvSpPr>
            <p:nvPr/>
          </p:nvSpPr>
          <p:spPr bwMode="auto">
            <a:xfrm>
              <a:off x="2354" y="1814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3" name="Freeform 22"/>
            <p:cNvSpPr>
              <a:spLocks/>
            </p:cNvSpPr>
            <p:nvPr/>
          </p:nvSpPr>
          <p:spPr bwMode="auto">
            <a:xfrm>
              <a:off x="2354" y="1688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4" name="Freeform 23"/>
            <p:cNvSpPr>
              <a:spLocks/>
            </p:cNvSpPr>
            <p:nvPr/>
          </p:nvSpPr>
          <p:spPr bwMode="auto">
            <a:xfrm>
              <a:off x="2354" y="1562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5" name="Freeform 24"/>
            <p:cNvSpPr>
              <a:spLocks/>
            </p:cNvSpPr>
            <p:nvPr/>
          </p:nvSpPr>
          <p:spPr bwMode="auto">
            <a:xfrm>
              <a:off x="260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6" name="Freeform 25"/>
            <p:cNvSpPr>
              <a:spLocks/>
            </p:cNvSpPr>
            <p:nvPr/>
          </p:nvSpPr>
          <p:spPr bwMode="auto">
            <a:xfrm>
              <a:off x="260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7" name="Freeform 26"/>
            <p:cNvSpPr>
              <a:spLocks/>
            </p:cNvSpPr>
            <p:nvPr/>
          </p:nvSpPr>
          <p:spPr bwMode="auto">
            <a:xfrm>
              <a:off x="2354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8" name="Freeform 27"/>
            <p:cNvSpPr>
              <a:spLocks/>
            </p:cNvSpPr>
            <p:nvPr/>
          </p:nvSpPr>
          <p:spPr bwMode="auto">
            <a:xfrm>
              <a:off x="2408" y="1745"/>
              <a:ext cx="38" cy="51"/>
            </a:xfrm>
            <a:custGeom>
              <a:avLst/>
              <a:gdLst>
                <a:gd name="T0" fmla="*/ 201 w 303"/>
                <a:gd name="T1" fmla="*/ 403 h 403"/>
                <a:gd name="T2" fmla="*/ 100 w 303"/>
                <a:gd name="T3" fmla="*/ 403 h 403"/>
                <a:gd name="T4" fmla="*/ 0 w 303"/>
                <a:gd name="T5" fmla="*/ 302 h 403"/>
                <a:gd name="T6" fmla="*/ 0 w 303"/>
                <a:gd name="T7" fmla="*/ 100 h 403"/>
                <a:gd name="T8" fmla="*/ 100 w 303"/>
                <a:gd name="T9" fmla="*/ 0 h 403"/>
                <a:gd name="T10" fmla="*/ 201 w 303"/>
                <a:gd name="T11" fmla="*/ 0 h 403"/>
                <a:gd name="T12" fmla="*/ 303 w 303"/>
                <a:gd name="T13" fmla="*/ 100 h 403"/>
                <a:gd name="T14" fmla="*/ 303 w 303"/>
                <a:gd name="T15" fmla="*/ 302 h 403"/>
                <a:gd name="T16" fmla="*/ 201 w 303"/>
                <a:gd name="T17" fmla="*/ 403 h 403"/>
                <a:gd name="T18" fmla="*/ 203 w 303"/>
                <a:gd name="T19" fmla="*/ 403 h 4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3"/>
                <a:gd name="T31" fmla="*/ 0 h 403"/>
                <a:gd name="T32" fmla="*/ 303 w 303"/>
                <a:gd name="T33" fmla="*/ 403 h 4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3" h="403">
                  <a:moveTo>
                    <a:pt x="201" y="403"/>
                  </a:moveTo>
                  <a:lnTo>
                    <a:pt x="100" y="403"/>
                  </a:lnTo>
                  <a:lnTo>
                    <a:pt x="0" y="302"/>
                  </a:lnTo>
                  <a:lnTo>
                    <a:pt x="0" y="100"/>
                  </a:lnTo>
                  <a:lnTo>
                    <a:pt x="100" y="0"/>
                  </a:lnTo>
                  <a:lnTo>
                    <a:pt x="201" y="0"/>
                  </a:lnTo>
                  <a:lnTo>
                    <a:pt x="303" y="100"/>
                  </a:lnTo>
                  <a:lnTo>
                    <a:pt x="303" y="302"/>
                  </a:lnTo>
                  <a:lnTo>
                    <a:pt x="201" y="403"/>
                  </a:lnTo>
                  <a:lnTo>
                    <a:pt x="203" y="4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59" name="Freeform 28"/>
            <p:cNvSpPr>
              <a:spLocks/>
            </p:cNvSpPr>
            <p:nvPr/>
          </p:nvSpPr>
          <p:spPr bwMode="auto">
            <a:xfrm>
              <a:off x="2446" y="1783"/>
              <a:ext cx="12" cy="13"/>
            </a:xfrm>
            <a:custGeom>
              <a:avLst/>
              <a:gdLst>
                <a:gd name="T0" fmla="*/ 0 w 102"/>
                <a:gd name="T1" fmla="*/ 0 h 101"/>
                <a:gd name="T2" fmla="*/ 101 w 102"/>
                <a:gd name="T3" fmla="*/ 101 h 101"/>
                <a:gd name="T4" fmla="*/ 102 w 102"/>
                <a:gd name="T5" fmla="*/ 101 h 101"/>
                <a:gd name="T6" fmla="*/ 0 60000 65536"/>
                <a:gd name="T7" fmla="*/ 0 60000 65536"/>
                <a:gd name="T8" fmla="*/ 0 60000 65536"/>
                <a:gd name="T9" fmla="*/ 0 w 102"/>
                <a:gd name="T10" fmla="*/ 0 h 101"/>
                <a:gd name="T11" fmla="*/ 102 w 102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01">
                  <a:moveTo>
                    <a:pt x="0" y="0"/>
                  </a:moveTo>
                  <a:lnTo>
                    <a:pt x="101" y="101"/>
                  </a:lnTo>
                  <a:lnTo>
                    <a:pt x="102" y="1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0" name="Freeform 29"/>
            <p:cNvSpPr>
              <a:spLocks/>
            </p:cNvSpPr>
            <p:nvPr/>
          </p:nvSpPr>
          <p:spPr bwMode="auto">
            <a:xfrm>
              <a:off x="2408" y="1846"/>
              <a:ext cx="1" cy="76"/>
            </a:xfrm>
            <a:custGeom>
              <a:avLst/>
              <a:gdLst>
                <a:gd name="T0" fmla="*/ 0 w 1"/>
                <a:gd name="T1" fmla="*/ 605 h 605"/>
                <a:gd name="T2" fmla="*/ 0 w 1"/>
                <a:gd name="T3" fmla="*/ 0 h 605"/>
                <a:gd name="T4" fmla="*/ 1 w 1"/>
                <a:gd name="T5" fmla="*/ 0 h 605"/>
                <a:gd name="T6" fmla="*/ 0 60000 65536"/>
                <a:gd name="T7" fmla="*/ 0 60000 65536"/>
                <a:gd name="T8" fmla="*/ 0 60000 65536"/>
                <a:gd name="T9" fmla="*/ 0 w 1"/>
                <a:gd name="T10" fmla="*/ 0 h 605"/>
                <a:gd name="T11" fmla="*/ 1 w 1"/>
                <a:gd name="T12" fmla="*/ 605 h 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5">
                  <a:moveTo>
                    <a:pt x="0" y="60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1" name="Freeform 30"/>
            <p:cNvSpPr>
              <a:spLocks/>
            </p:cNvSpPr>
            <p:nvPr/>
          </p:nvSpPr>
          <p:spPr bwMode="auto">
            <a:xfrm>
              <a:off x="2408" y="1871"/>
              <a:ext cx="50" cy="51"/>
            </a:xfrm>
            <a:custGeom>
              <a:avLst/>
              <a:gdLst>
                <a:gd name="T0" fmla="*/ 0 w 404"/>
                <a:gd name="T1" fmla="*/ 202 h 404"/>
                <a:gd name="T2" fmla="*/ 201 w 404"/>
                <a:gd name="T3" fmla="*/ 0 h 404"/>
                <a:gd name="T4" fmla="*/ 303 w 404"/>
                <a:gd name="T5" fmla="*/ 0 h 404"/>
                <a:gd name="T6" fmla="*/ 404 w 404"/>
                <a:gd name="T7" fmla="*/ 101 h 404"/>
                <a:gd name="T8" fmla="*/ 404 w 404"/>
                <a:gd name="T9" fmla="*/ 303 h 404"/>
                <a:gd name="T10" fmla="*/ 303 w 404"/>
                <a:gd name="T11" fmla="*/ 404 h 404"/>
                <a:gd name="T12" fmla="*/ 201 w 404"/>
                <a:gd name="T13" fmla="*/ 404 h 404"/>
                <a:gd name="T14" fmla="*/ 0 w 404"/>
                <a:gd name="T15" fmla="*/ 202 h 404"/>
                <a:gd name="T16" fmla="*/ 1 w 404"/>
                <a:gd name="T17" fmla="*/ 202 h 4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4"/>
                <a:gd name="T28" fmla="*/ 0 h 404"/>
                <a:gd name="T29" fmla="*/ 404 w 404"/>
                <a:gd name="T30" fmla="*/ 404 h 4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4" h="404">
                  <a:moveTo>
                    <a:pt x="0" y="202"/>
                  </a:moveTo>
                  <a:lnTo>
                    <a:pt x="201" y="0"/>
                  </a:lnTo>
                  <a:lnTo>
                    <a:pt x="303" y="0"/>
                  </a:lnTo>
                  <a:lnTo>
                    <a:pt x="404" y="101"/>
                  </a:lnTo>
                  <a:lnTo>
                    <a:pt x="404" y="303"/>
                  </a:lnTo>
                  <a:lnTo>
                    <a:pt x="303" y="404"/>
                  </a:lnTo>
                  <a:lnTo>
                    <a:pt x="201" y="404"/>
                  </a:lnTo>
                  <a:lnTo>
                    <a:pt x="0" y="202"/>
                  </a:lnTo>
                  <a:lnTo>
                    <a:pt x="1" y="202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2" name="Freeform 31"/>
            <p:cNvSpPr>
              <a:spLocks/>
            </p:cNvSpPr>
            <p:nvPr/>
          </p:nvSpPr>
          <p:spPr bwMode="auto">
            <a:xfrm>
              <a:off x="2408" y="1998"/>
              <a:ext cx="50" cy="50"/>
            </a:xfrm>
            <a:custGeom>
              <a:avLst/>
              <a:gdLst>
                <a:gd name="T0" fmla="*/ 404 w 405"/>
                <a:gd name="T1" fmla="*/ 0 h 403"/>
                <a:gd name="T2" fmla="*/ 100 w 405"/>
                <a:gd name="T3" fmla="*/ 0 h 403"/>
                <a:gd name="T4" fmla="*/ 0 w 405"/>
                <a:gd name="T5" fmla="*/ 101 h 403"/>
                <a:gd name="T6" fmla="*/ 0 w 405"/>
                <a:gd name="T7" fmla="*/ 303 h 403"/>
                <a:gd name="T8" fmla="*/ 100 w 405"/>
                <a:gd name="T9" fmla="*/ 403 h 403"/>
                <a:gd name="T10" fmla="*/ 404 w 405"/>
                <a:gd name="T11" fmla="*/ 403 h 403"/>
                <a:gd name="T12" fmla="*/ 405 w 405"/>
                <a:gd name="T13" fmla="*/ 403 h 4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5"/>
                <a:gd name="T22" fmla="*/ 0 h 403"/>
                <a:gd name="T23" fmla="*/ 405 w 405"/>
                <a:gd name="T24" fmla="*/ 403 h 4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5" h="403">
                  <a:moveTo>
                    <a:pt x="404" y="0"/>
                  </a:moveTo>
                  <a:lnTo>
                    <a:pt x="100" y="0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100" y="403"/>
                  </a:lnTo>
                  <a:lnTo>
                    <a:pt x="404" y="403"/>
                  </a:lnTo>
                  <a:lnTo>
                    <a:pt x="405" y="4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3" name="Freeform 32"/>
            <p:cNvSpPr>
              <a:spLocks/>
            </p:cNvSpPr>
            <p:nvPr/>
          </p:nvSpPr>
          <p:spPr bwMode="auto">
            <a:xfrm>
              <a:off x="2408" y="2124"/>
              <a:ext cx="50" cy="50"/>
            </a:xfrm>
            <a:custGeom>
              <a:avLst/>
              <a:gdLst>
                <a:gd name="T0" fmla="*/ 404 w 405"/>
                <a:gd name="T1" fmla="*/ 201 h 403"/>
                <a:gd name="T2" fmla="*/ 201 w 405"/>
                <a:gd name="T3" fmla="*/ 403 h 403"/>
                <a:gd name="T4" fmla="*/ 100 w 405"/>
                <a:gd name="T5" fmla="*/ 403 h 403"/>
                <a:gd name="T6" fmla="*/ 0 w 405"/>
                <a:gd name="T7" fmla="*/ 302 h 403"/>
                <a:gd name="T8" fmla="*/ 0 w 405"/>
                <a:gd name="T9" fmla="*/ 101 h 403"/>
                <a:gd name="T10" fmla="*/ 100 w 405"/>
                <a:gd name="T11" fmla="*/ 0 h 403"/>
                <a:gd name="T12" fmla="*/ 201 w 405"/>
                <a:gd name="T13" fmla="*/ 0 h 403"/>
                <a:gd name="T14" fmla="*/ 404 w 405"/>
                <a:gd name="T15" fmla="*/ 201 h 403"/>
                <a:gd name="T16" fmla="*/ 405 w 405"/>
                <a:gd name="T17" fmla="*/ 201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5"/>
                <a:gd name="T28" fmla="*/ 0 h 403"/>
                <a:gd name="T29" fmla="*/ 405 w 405"/>
                <a:gd name="T30" fmla="*/ 403 h 4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5" h="403">
                  <a:moveTo>
                    <a:pt x="404" y="201"/>
                  </a:moveTo>
                  <a:lnTo>
                    <a:pt x="201" y="403"/>
                  </a:lnTo>
                  <a:lnTo>
                    <a:pt x="100" y="403"/>
                  </a:lnTo>
                  <a:lnTo>
                    <a:pt x="0" y="302"/>
                  </a:lnTo>
                  <a:lnTo>
                    <a:pt x="0" y="101"/>
                  </a:lnTo>
                  <a:lnTo>
                    <a:pt x="100" y="0"/>
                  </a:lnTo>
                  <a:lnTo>
                    <a:pt x="201" y="0"/>
                  </a:lnTo>
                  <a:lnTo>
                    <a:pt x="404" y="201"/>
                  </a:lnTo>
                  <a:lnTo>
                    <a:pt x="405" y="2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4" name="Freeform 33"/>
            <p:cNvSpPr>
              <a:spLocks/>
            </p:cNvSpPr>
            <p:nvPr/>
          </p:nvSpPr>
          <p:spPr bwMode="auto">
            <a:xfrm>
              <a:off x="2458" y="2099"/>
              <a:ext cx="1" cy="75"/>
            </a:xfrm>
            <a:custGeom>
              <a:avLst/>
              <a:gdLst>
                <a:gd name="T0" fmla="*/ 0 w 1"/>
                <a:gd name="T1" fmla="*/ 0 h 605"/>
                <a:gd name="T2" fmla="*/ 0 w 1"/>
                <a:gd name="T3" fmla="*/ 605 h 605"/>
                <a:gd name="T4" fmla="*/ 1 w 1"/>
                <a:gd name="T5" fmla="*/ 605 h 605"/>
                <a:gd name="T6" fmla="*/ 0 60000 65536"/>
                <a:gd name="T7" fmla="*/ 0 60000 65536"/>
                <a:gd name="T8" fmla="*/ 0 60000 65536"/>
                <a:gd name="T9" fmla="*/ 0 w 1"/>
                <a:gd name="T10" fmla="*/ 0 h 605"/>
                <a:gd name="T11" fmla="*/ 1 w 1"/>
                <a:gd name="T12" fmla="*/ 605 h 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5">
                  <a:moveTo>
                    <a:pt x="0" y="0"/>
                  </a:moveTo>
                  <a:lnTo>
                    <a:pt x="0" y="605"/>
                  </a:lnTo>
                  <a:lnTo>
                    <a:pt x="1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5" name="Freeform 34"/>
            <p:cNvSpPr>
              <a:spLocks/>
            </p:cNvSpPr>
            <p:nvPr/>
          </p:nvSpPr>
          <p:spPr bwMode="auto">
            <a:xfrm>
              <a:off x="2408" y="2250"/>
              <a:ext cx="50" cy="51"/>
            </a:xfrm>
            <a:custGeom>
              <a:avLst/>
              <a:gdLst>
                <a:gd name="T0" fmla="*/ 0 w 404"/>
                <a:gd name="T1" fmla="*/ 202 h 404"/>
                <a:gd name="T2" fmla="*/ 303 w 404"/>
                <a:gd name="T3" fmla="*/ 202 h 404"/>
                <a:gd name="T4" fmla="*/ 404 w 404"/>
                <a:gd name="T5" fmla="*/ 101 h 404"/>
                <a:gd name="T6" fmla="*/ 303 w 404"/>
                <a:gd name="T7" fmla="*/ 0 h 404"/>
                <a:gd name="T8" fmla="*/ 100 w 404"/>
                <a:gd name="T9" fmla="*/ 0 h 404"/>
                <a:gd name="T10" fmla="*/ 0 w 404"/>
                <a:gd name="T11" fmla="*/ 101 h 404"/>
                <a:gd name="T12" fmla="*/ 0 w 404"/>
                <a:gd name="T13" fmla="*/ 303 h 404"/>
                <a:gd name="T14" fmla="*/ 100 w 404"/>
                <a:gd name="T15" fmla="*/ 404 h 404"/>
                <a:gd name="T16" fmla="*/ 303 w 404"/>
                <a:gd name="T17" fmla="*/ 404 h 404"/>
                <a:gd name="T18" fmla="*/ 304 w 404"/>
                <a:gd name="T19" fmla="*/ 404 h 4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4"/>
                <a:gd name="T31" fmla="*/ 0 h 404"/>
                <a:gd name="T32" fmla="*/ 404 w 404"/>
                <a:gd name="T33" fmla="*/ 404 h 4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4" h="404">
                  <a:moveTo>
                    <a:pt x="0" y="202"/>
                  </a:moveTo>
                  <a:lnTo>
                    <a:pt x="303" y="202"/>
                  </a:lnTo>
                  <a:lnTo>
                    <a:pt x="404" y="101"/>
                  </a:lnTo>
                  <a:lnTo>
                    <a:pt x="303" y="0"/>
                  </a:lnTo>
                  <a:lnTo>
                    <a:pt x="100" y="0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100" y="404"/>
                  </a:lnTo>
                  <a:lnTo>
                    <a:pt x="303" y="404"/>
                  </a:lnTo>
                  <a:lnTo>
                    <a:pt x="304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6" name="Freeform 35"/>
            <p:cNvSpPr>
              <a:spLocks/>
            </p:cNvSpPr>
            <p:nvPr/>
          </p:nvSpPr>
          <p:spPr bwMode="auto">
            <a:xfrm>
              <a:off x="2408" y="2389"/>
              <a:ext cx="38" cy="1"/>
            </a:xfrm>
            <a:custGeom>
              <a:avLst/>
              <a:gdLst>
                <a:gd name="T0" fmla="*/ 0 w 304"/>
                <a:gd name="T1" fmla="*/ 0 h 1"/>
                <a:gd name="T2" fmla="*/ 303 w 304"/>
                <a:gd name="T3" fmla="*/ 0 h 1"/>
                <a:gd name="T4" fmla="*/ 304 w 304"/>
                <a:gd name="T5" fmla="*/ 0 h 1"/>
                <a:gd name="T6" fmla="*/ 0 60000 65536"/>
                <a:gd name="T7" fmla="*/ 0 60000 65536"/>
                <a:gd name="T8" fmla="*/ 0 60000 65536"/>
                <a:gd name="T9" fmla="*/ 0 w 304"/>
                <a:gd name="T10" fmla="*/ 0 h 1"/>
                <a:gd name="T11" fmla="*/ 304 w 30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1">
                  <a:moveTo>
                    <a:pt x="0" y="0"/>
                  </a:moveTo>
                  <a:lnTo>
                    <a:pt x="303" y="0"/>
                  </a:lnTo>
                  <a:lnTo>
                    <a:pt x="304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7" name="Freeform 36"/>
            <p:cNvSpPr>
              <a:spLocks/>
            </p:cNvSpPr>
            <p:nvPr/>
          </p:nvSpPr>
          <p:spPr bwMode="auto">
            <a:xfrm>
              <a:off x="2420" y="2351"/>
              <a:ext cx="38" cy="76"/>
            </a:xfrm>
            <a:custGeom>
              <a:avLst/>
              <a:gdLst>
                <a:gd name="T0" fmla="*/ 304 w 304"/>
                <a:gd name="T1" fmla="*/ 101 h 606"/>
                <a:gd name="T2" fmla="*/ 203 w 304"/>
                <a:gd name="T3" fmla="*/ 0 h 606"/>
                <a:gd name="T4" fmla="*/ 101 w 304"/>
                <a:gd name="T5" fmla="*/ 0 h 606"/>
                <a:gd name="T6" fmla="*/ 0 w 304"/>
                <a:gd name="T7" fmla="*/ 101 h 606"/>
                <a:gd name="T8" fmla="*/ 0 w 304"/>
                <a:gd name="T9" fmla="*/ 606 h 606"/>
                <a:gd name="T10" fmla="*/ 1 w 304"/>
                <a:gd name="T11" fmla="*/ 606 h 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4"/>
                <a:gd name="T19" fmla="*/ 0 h 606"/>
                <a:gd name="T20" fmla="*/ 304 w 304"/>
                <a:gd name="T21" fmla="*/ 606 h 6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4" h="606">
                  <a:moveTo>
                    <a:pt x="304" y="101"/>
                  </a:moveTo>
                  <a:lnTo>
                    <a:pt x="203" y="0"/>
                  </a:lnTo>
                  <a:lnTo>
                    <a:pt x="101" y="0"/>
                  </a:lnTo>
                  <a:lnTo>
                    <a:pt x="0" y="101"/>
                  </a:lnTo>
                  <a:lnTo>
                    <a:pt x="0" y="606"/>
                  </a:lnTo>
                  <a:lnTo>
                    <a:pt x="1" y="606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8" name="Freeform 37"/>
            <p:cNvSpPr>
              <a:spLocks/>
            </p:cNvSpPr>
            <p:nvPr/>
          </p:nvSpPr>
          <p:spPr bwMode="auto">
            <a:xfrm>
              <a:off x="2408" y="2503"/>
              <a:ext cx="50" cy="75"/>
            </a:xfrm>
            <a:custGeom>
              <a:avLst/>
              <a:gdLst>
                <a:gd name="T0" fmla="*/ 0 w 405"/>
                <a:gd name="T1" fmla="*/ 505 h 606"/>
                <a:gd name="T2" fmla="*/ 100 w 405"/>
                <a:gd name="T3" fmla="*/ 606 h 606"/>
                <a:gd name="T4" fmla="*/ 303 w 405"/>
                <a:gd name="T5" fmla="*/ 606 h 606"/>
                <a:gd name="T6" fmla="*/ 404 w 405"/>
                <a:gd name="T7" fmla="*/ 505 h 606"/>
                <a:gd name="T8" fmla="*/ 404 w 405"/>
                <a:gd name="T9" fmla="*/ 101 h 606"/>
                <a:gd name="T10" fmla="*/ 303 w 405"/>
                <a:gd name="T11" fmla="*/ 0 h 606"/>
                <a:gd name="T12" fmla="*/ 100 w 405"/>
                <a:gd name="T13" fmla="*/ 0 h 606"/>
                <a:gd name="T14" fmla="*/ 0 w 405"/>
                <a:gd name="T15" fmla="*/ 101 h 606"/>
                <a:gd name="T16" fmla="*/ 0 w 405"/>
                <a:gd name="T17" fmla="*/ 302 h 606"/>
                <a:gd name="T18" fmla="*/ 100 w 405"/>
                <a:gd name="T19" fmla="*/ 404 h 606"/>
                <a:gd name="T20" fmla="*/ 404 w 405"/>
                <a:gd name="T21" fmla="*/ 404 h 606"/>
                <a:gd name="T22" fmla="*/ 405 w 405"/>
                <a:gd name="T23" fmla="*/ 404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5"/>
                <a:gd name="T37" fmla="*/ 0 h 606"/>
                <a:gd name="T38" fmla="*/ 405 w 405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5" h="606">
                  <a:moveTo>
                    <a:pt x="0" y="505"/>
                  </a:moveTo>
                  <a:lnTo>
                    <a:pt x="100" y="606"/>
                  </a:lnTo>
                  <a:lnTo>
                    <a:pt x="303" y="606"/>
                  </a:lnTo>
                  <a:lnTo>
                    <a:pt x="404" y="505"/>
                  </a:lnTo>
                  <a:lnTo>
                    <a:pt x="404" y="101"/>
                  </a:lnTo>
                  <a:lnTo>
                    <a:pt x="303" y="0"/>
                  </a:lnTo>
                  <a:lnTo>
                    <a:pt x="100" y="0"/>
                  </a:lnTo>
                  <a:lnTo>
                    <a:pt x="0" y="101"/>
                  </a:lnTo>
                  <a:lnTo>
                    <a:pt x="0" y="302"/>
                  </a:lnTo>
                  <a:lnTo>
                    <a:pt x="100" y="404"/>
                  </a:lnTo>
                  <a:lnTo>
                    <a:pt x="404" y="404"/>
                  </a:lnTo>
                  <a:lnTo>
                    <a:pt x="405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69" name="Freeform 38"/>
            <p:cNvSpPr>
              <a:spLocks/>
            </p:cNvSpPr>
            <p:nvPr/>
          </p:nvSpPr>
          <p:spPr bwMode="auto">
            <a:xfrm>
              <a:off x="2408" y="2604"/>
              <a:ext cx="1" cy="75"/>
            </a:xfrm>
            <a:custGeom>
              <a:avLst/>
              <a:gdLst>
                <a:gd name="T0" fmla="*/ 0 w 1"/>
                <a:gd name="T1" fmla="*/ 606 h 606"/>
                <a:gd name="T2" fmla="*/ 0 w 1"/>
                <a:gd name="T3" fmla="*/ 0 h 606"/>
                <a:gd name="T4" fmla="*/ 1 w 1"/>
                <a:gd name="T5" fmla="*/ 0 h 606"/>
                <a:gd name="T6" fmla="*/ 0 60000 65536"/>
                <a:gd name="T7" fmla="*/ 0 60000 65536"/>
                <a:gd name="T8" fmla="*/ 0 60000 65536"/>
                <a:gd name="T9" fmla="*/ 0 w 1"/>
                <a:gd name="T10" fmla="*/ 0 h 606"/>
                <a:gd name="T11" fmla="*/ 1 w 1"/>
                <a:gd name="T12" fmla="*/ 606 h 6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6">
                  <a:moveTo>
                    <a:pt x="0" y="606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0" name="Freeform 39"/>
            <p:cNvSpPr>
              <a:spLocks/>
            </p:cNvSpPr>
            <p:nvPr/>
          </p:nvSpPr>
          <p:spPr bwMode="auto">
            <a:xfrm>
              <a:off x="2408" y="2629"/>
              <a:ext cx="50" cy="50"/>
            </a:xfrm>
            <a:custGeom>
              <a:avLst/>
              <a:gdLst>
                <a:gd name="T0" fmla="*/ 0 w 405"/>
                <a:gd name="T1" fmla="*/ 201 h 404"/>
                <a:gd name="T2" fmla="*/ 201 w 405"/>
                <a:gd name="T3" fmla="*/ 0 h 404"/>
                <a:gd name="T4" fmla="*/ 303 w 405"/>
                <a:gd name="T5" fmla="*/ 0 h 404"/>
                <a:gd name="T6" fmla="*/ 404 w 405"/>
                <a:gd name="T7" fmla="*/ 100 h 404"/>
                <a:gd name="T8" fmla="*/ 404 w 405"/>
                <a:gd name="T9" fmla="*/ 404 h 404"/>
                <a:gd name="T10" fmla="*/ 405 w 405"/>
                <a:gd name="T11" fmla="*/ 404 h 4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5"/>
                <a:gd name="T19" fmla="*/ 0 h 404"/>
                <a:gd name="T20" fmla="*/ 405 w 405"/>
                <a:gd name="T21" fmla="*/ 404 h 4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5" h="404">
                  <a:moveTo>
                    <a:pt x="0" y="201"/>
                  </a:moveTo>
                  <a:lnTo>
                    <a:pt x="201" y="0"/>
                  </a:lnTo>
                  <a:lnTo>
                    <a:pt x="303" y="0"/>
                  </a:lnTo>
                  <a:lnTo>
                    <a:pt x="404" y="100"/>
                  </a:lnTo>
                  <a:lnTo>
                    <a:pt x="404" y="404"/>
                  </a:lnTo>
                  <a:lnTo>
                    <a:pt x="405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1" name="Freeform 40"/>
            <p:cNvSpPr>
              <a:spLocks/>
            </p:cNvSpPr>
            <p:nvPr/>
          </p:nvSpPr>
          <p:spPr bwMode="auto">
            <a:xfrm>
              <a:off x="2433" y="2755"/>
              <a:ext cx="1" cy="51"/>
            </a:xfrm>
            <a:custGeom>
              <a:avLst/>
              <a:gdLst>
                <a:gd name="T0" fmla="*/ 0 w 2"/>
                <a:gd name="T1" fmla="*/ 405 h 405"/>
                <a:gd name="T2" fmla="*/ 0 w 2"/>
                <a:gd name="T3" fmla="*/ 0 h 405"/>
                <a:gd name="T4" fmla="*/ 2 w 2"/>
                <a:gd name="T5" fmla="*/ 0 h 405"/>
                <a:gd name="T6" fmla="*/ 0 60000 65536"/>
                <a:gd name="T7" fmla="*/ 0 60000 65536"/>
                <a:gd name="T8" fmla="*/ 0 60000 65536"/>
                <a:gd name="T9" fmla="*/ 0 w 2"/>
                <a:gd name="T10" fmla="*/ 0 h 405"/>
                <a:gd name="T11" fmla="*/ 2 w 2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05">
                  <a:moveTo>
                    <a:pt x="0" y="405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2" name="Freeform 41"/>
            <p:cNvSpPr>
              <a:spLocks/>
            </p:cNvSpPr>
            <p:nvPr/>
          </p:nvSpPr>
          <p:spPr bwMode="auto">
            <a:xfrm>
              <a:off x="2433" y="2730"/>
              <a:ext cx="1" cy="12"/>
            </a:xfrm>
            <a:custGeom>
              <a:avLst/>
              <a:gdLst>
                <a:gd name="T0" fmla="*/ 0 w 2"/>
                <a:gd name="T1" fmla="*/ 100 h 100"/>
                <a:gd name="T2" fmla="*/ 0 w 2"/>
                <a:gd name="T3" fmla="*/ 0 h 100"/>
                <a:gd name="T4" fmla="*/ 2 w 2"/>
                <a:gd name="T5" fmla="*/ 0 h 100"/>
                <a:gd name="T6" fmla="*/ 0 60000 65536"/>
                <a:gd name="T7" fmla="*/ 0 60000 65536"/>
                <a:gd name="T8" fmla="*/ 0 60000 65536"/>
                <a:gd name="T9" fmla="*/ 0 w 2"/>
                <a:gd name="T10" fmla="*/ 0 h 100"/>
                <a:gd name="T11" fmla="*/ 2 w 2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100">
                  <a:moveTo>
                    <a:pt x="0" y="10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3" name="Freeform 42"/>
            <p:cNvSpPr>
              <a:spLocks/>
            </p:cNvSpPr>
            <p:nvPr/>
          </p:nvSpPr>
          <p:spPr bwMode="auto">
            <a:xfrm>
              <a:off x="2546" y="1594"/>
              <a:ext cx="13" cy="76"/>
            </a:xfrm>
            <a:custGeom>
              <a:avLst/>
              <a:gdLst>
                <a:gd name="T0" fmla="*/ 0 w 103"/>
                <a:gd name="T1" fmla="*/ 101 h 605"/>
                <a:gd name="T2" fmla="*/ 102 w 103"/>
                <a:gd name="T3" fmla="*/ 0 h 605"/>
                <a:gd name="T4" fmla="*/ 102 w 103"/>
                <a:gd name="T5" fmla="*/ 605 h 605"/>
                <a:gd name="T6" fmla="*/ 103 w 103"/>
                <a:gd name="T7" fmla="*/ 605 h 6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5"/>
                <a:gd name="T14" fmla="*/ 103 w 103"/>
                <a:gd name="T15" fmla="*/ 605 h 6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5">
                  <a:moveTo>
                    <a:pt x="0" y="101"/>
                  </a:moveTo>
                  <a:lnTo>
                    <a:pt x="102" y="0"/>
                  </a:lnTo>
                  <a:lnTo>
                    <a:pt x="102" y="605"/>
                  </a:lnTo>
                  <a:lnTo>
                    <a:pt x="103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4" name="Freeform 43"/>
            <p:cNvSpPr>
              <a:spLocks/>
            </p:cNvSpPr>
            <p:nvPr/>
          </p:nvSpPr>
          <p:spPr bwMode="auto">
            <a:xfrm>
              <a:off x="2546" y="1670"/>
              <a:ext cx="26" cy="1"/>
            </a:xfrm>
            <a:custGeom>
              <a:avLst/>
              <a:gdLst>
                <a:gd name="T0" fmla="*/ 0 w 203"/>
                <a:gd name="T1" fmla="*/ 0 h 1"/>
                <a:gd name="T2" fmla="*/ 202 w 203"/>
                <a:gd name="T3" fmla="*/ 0 h 1"/>
                <a:gd name="T4" fmla="*/ 203 w 203"/>
                <a:gd name="T5" fmla="*/ 0 h 1"/>
                <a:gd name="T6" fmla="*/ 0 60000 65536"/>
                <a:gd name="T7" fmla="*/ 0 60000 65536"/>
                <a:gd name="T8" fmla="*/ 0 60000 65536"/>
                <a:gd name="T9" fmla="*/ 0 w 203"/>
                <a:gd name="T10" fmla="*/ 0 h 1"/>
                <a:gd name="T11" fmla="*/ 203 w 20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" h="1">
                  <a:moveTo>
                    <a:pt x="0" y="0"/>
                  </a:moveTo>
                  <a:lnTo>
                    <a:pt x="202" y="0"/>
                  </a:lnTo>
                  <a:lnTo>
                    <a:pt x="203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5" name="Freeform 44"/>
            <p:cNvSpPr>
              <a:spLocks/>
            </p:cNvSpPr>
            <p:nvPr/>
          </p:nvSpPr>
          <p:spPr bwMode="auto">
            <a:xfrm>
              <a:off x="2660" y="1594"/>
              <a:ext cx="50" cy="76"/>
            </a:xfrm>
            <a:custGeom>
              <a:avLst/>
              <a:gdLst>
                <a:gd name="T0" fmla="*/ 0 w 405"/>
                <a:gd name="T1" fmla="*/ 101 h 605"/>
                <a:gd name="T2" fmla="*/ 101 w 405"/>
                <a:gd name="T3" fmla="*/ 0 h 605"/>
                <a:gd name="T4" fmla="*/ 303 w 405"/>
                <a:gd name="T5" fmla="*/ 0 h 605"/>
                <a:gd name="T6" fmla="*/ 404 w 405"/>
                <a:gd name="T7" fmla="*/ 101 h 605"/>
                <a:gd name="T8" fmla="*/ 404 w 405"/>
                <a:gd name="T9" fmla="*/ 202 h 605"/>
                <a:gd name="T10" fmla="*/ 303 w 405"/>
                <a:gd name="T11" fmla="*/ 303 h 605"/>
                <a:gd name="T12" fmla="*/ 101 w 405"/>
                <a:gd name="T13" fmla="*/ 303 h 605"/>
                <a:gd name="T14" fmla="*/ 0 w 405"/>
                <a:gd name="T15" fmla="*/ 404 h 605"/>
                <a:gd name="T16" fmla="*/ 0 w 405"/>
                <a:gd name="T17" fmla="*/ 605 h 605"/>
                <a:gd name="T18" fmla="*/ 404 w 405"/>
                <a:gd name="T19" fmla="*/ 605 h 605"/>
                <a:gd name="T20" fmla="*/ 405 w 405"/>
                <a:gd name="T21" fmla="*/ 605 h 6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5"/>
                <a:gd name="T34" fmla="*/ 0 h 605"/>
                <a:gd name="T35" fmla="*/ 405 w 405"/>
                <a:gd name="T36" fmla="*/ 605 h 6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5" h="605">
                  <a:moveTo>
                    <a:pt x="0" y="101"/>
                  </a:moveTo>
                  <a:lnTo>
                    <a:pt x="101" y="0"/>
                  </a:lnTo>
                  <a:lnTo>
                    <a:pt x="303" y="0"/>
                  </a:lnTo>
                  <a:lnTo>
                    <a:pt x="404" y="101"/>
                  </a:lnTo>
                  <a:lnTo>
                    <a:pt x="404" y="202"/>
                  </a:lnTo>
                  <a:lnTo>
                    <a:pt x="303" y="303"/>
                  </a:lnTo>
                  <a:lnTo>
                    <a:pt x="101" y="303"/>
                  </a:lnTo>
                  <a:lnTo>
                    <a:pt x="0" y="404"/>
                  </a:lnTo>
                  <a:lnTo>
                    <a:pt x="0" y="605"/>
                  </a:lnTo>
                  <a:lnTo>
                    <a:pt x="404" y="605"/>
                  </a:lnTo>
                  <a:lnTo>
                    <a:pt x="405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6" name="Freeform 45"/>
            <p:cNvSpPr>
              <a:spLocks/>
            </p:cNvSpPr>
            <p:nvPr/>
          </p:nvSpPr>
          <p:spPr bwMode="auto">
            <a:xfrm>
              <a:off x="2786" y="1594"/>
              <a:ext cx="50" cy="38"/>
            </a:xfrm>
            <a:custGeom>
              <a:avLst/>
              <a:gdLst>
                <a:gd name="T0" fmla="*/ 0 w 404"/>
                <a:gd name="T1" fmla="*/ 101 h 303"/>
                <a:gd name="T2" fmla="*/ 101 w 404"/>
                <a:gd name="T3" fmla="*/ 0 h 303"/>
                <a:gd name="T4" fmla="*/ 304 w 404"/>
                <a:gd name="T5" fmla="*/ 0 h 303"/>
                <a:gd name="T6" fmla="*/ 404 w 404"/>
                <a:gd name="T7" fmla="*/ 101 h 303"/>
                <a:gd name="T8" fmla="*/ 404 w 404"/>
                <a:gd name="T9" fmla="*/ 202 h 303"/>
                <a:gd name="T10" fmla="*/ 304 w 404"/>
                <a:gd name="T11" fmla="*/ 303 h 303"/>
                <a:gd name="T12" fmla="*/ 203 w 404"/>
                <a:gd name="T13" fmla="*/ 303 h 303"/>
                <a:gd name="T14" fmla="*/ 204 w 404"/>
                <a:gd name="T15" fmla="*/ 303 h 3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303"/>
                <a:gd name="T26" fmla="*/ 404 w 404"/>
                <a:gd name="T27" fmla="*/ 303 h 3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303">
                  <a:moveTo>
                    <a:pt x="0" y="101"/>
                  </a:moveTo>
                  <a:lnTo>
                    <a:pt x="101" y="0"/>
                  </a:lnTo>
                  <a:lnTo>
                    <a:pt x="304" y="0"/>
                  </a:lnTo>
                  <a:lnTo>
                    <a:pt x="404" y="101"/>
                  </a:lnTo>
                  <a:lnTo>
                    <a:pt x="404" y="202"/>
                  </a:lnTo>
                  <a:lnTo>
                    <a:pt x="304" y="303"/>
                  </a:lnTo>
                  <a:lnTo>
                    <a:pt x="203" y="303"/>
                  </a:lnTo>
                  <a:lnTo>
                    <a:pt x="204" y="3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7" name="Freeform 46"/>
            <p:cNvSpPr>
              <a:spLocks/>
            </p:cNvSpPr>
            <p:nvPr/>
          </p:nvSpPr>
          <p:spPr bwMode="auto">
            <a:xfrm>
              <a:off x="2786" y="1632"/>
              <a:ext cx="50" cy="38"/>
            </a:xfrm>
            <a:custGeom>
              <a:avLst/>
              <a:gdLst>
                <a:gd name="T0" fmla="*/ 304 w 404"/>
                <a:gd name="T1" fmla="*/ 0 h 302"/>
                <a:gd name="T2" fmla="*/ 404 w 404"/>
                <a:gd name="T3" fmla="*/ 101 h 302"/>
                <a:gd name="T4" fmla="*/ 404 w 404"/>
                <a:gd name="T5" fmla="*/ 201 h 302"/>
                <a:gd name="T6" fmla="*/ 304 w 404"/>
                <a:gd name="T7" fmla="*/ 302 h 302"/>
                <a:gd name="T8" fmla="*/ 101 w 404"/>
                <a:gd name="T9" fmla="*/ 302 h 302"/>
                <a:gd name="T10" fmla="*/ 0 w 404"/>
                <a:gd name="T11" fmla="*/ 201 h 302"/>
                <a:gd name="T12" fmla="*/ 1 w 404"/>
                <a:gd name="T13" fmla="*/ 201 h 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4"/>
                <a:gd name="T22" fmla="*/ 0 h 302"/>
                <a:gd name="T23" fmla="*/ 404 w 404"/>
                <a:gd name="T24" fmla="*/ 302 h 3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4" h="302">
                  <a:moveTo>
                    <a:pt x="304" y="0"/>
                  </a:moveTo>
                  <a:lnTo>
                    <a:pt x="404" y="101"/>
                  </a:lnTo>
                  <a:lnTo>
                    <a:pt x="404" y="201"/>
                  </a:lnTo>
                  <a:lnTo>
                    <a:pt x="304" y="302"/>
                  </a:lnTo>
                  <a:lnTo>
                    <a:pt x="101" y="302"/>
                  </a:lnTo>
                  <a:lnTo>
                    <a:pt x="0" y="201"/>
                  </a:lnTo>
                  <a:lnTo>
                    <a:pt x="1" y="2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8" name="Freeform 47"/>
            <p:cNvSpPr>
              <a:spLocks/>
            </p:cNvSpPr>
            <p:nvPr/>
          </p:nvSpPr>
          <p:spPr bwMode="auto">
            <a:xfrm>
              <a:off x="2912" y="1594"/>
              <a:ext cx="50" cy="76"/>
            </a:xfrm>
            <a:custGeom>
              <a:avLst/>
              <a:gdLst>
                <a:gd name="T0" fmla="*/ 404 w 404"/>
                <a:gd name="T1" fmla="*/ 404 h 605"/>
                <a:gd name="T2" fmla="*/ 0 w 404"/>
                <a:gd name="T3" fmla="*/ 404 h 605"/>
                <a:gd name="T4" fmla="*/ 303 w 404"/>
                <a:gd name="T5" fmla="*/ 0 h 605"/>
                <a:gd name="T6" fmla="*/ 303 w 404"/>
                <a:gd name="T7" fmla="*/ 605 h 605"/>
                <a:gd name="T8" fmla="*/ 304 w 404"/>
                <a:gd name="T9" fmla="*/ 605 h 6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4"/>
                <a:gd name="T16" fmla="*/ 0 h 605"/>
                <a:gd name="T17" fmla="*/ 404 w 404"/>
                <a:gd name="T18" fmla="*/ 605 h 6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4" h="605">
                  <a:moveTo>
                    <a:pt x="404" y="404"/>
                  </a:moveTo>
                  <a:lnTo>
                    <a:pt x="0" y="404"/>
                  </a:lnTo>
                  <a:lnTo>
                    <a:pt x="303" y="0"/>
                  </a:lnTo>
                  <a:lnTo>
                    <a:pt x="303" y="605"/>
                  </a:lnTo>
                  <a:lnTo>
                    <a:pt x="304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79" name="Freeform 48"/>
            <p:cNvSpPr>
              <a:spLocks/>
            </p:cNvSpPr>
            <p:nvPr/>
          </p:nvSpPr>
          <p:spPr bwMode="auto">
            <a:xfrm>
              <a:off x="3038" y="1594"/>
              <a:ext cx="51" cy="76"/>
            </a:xfrm>
            <a:custGeom>
              <a:avLst/>
              <a:gdLst>
                <a:gd name="T0" fmla="*/ 0 w 405"/>
                <a:gd name="T1" fmla="*/ 504 h 605"/>
                <a:gd name="T2" fmla="*/ 100 w 405"/>
                <a:gd name="T3" fmla="*/ 605 h 605"/>
                <a:gd name="T4" fmla="*/ 303 w 405"/>
                <a:gd name="T5" fmla="*/ 605 h 605"/>
                <a:gd name="T6" fmla="*/ 404 w 405"/>
                <a:gd name="T7" fmla="*/ 504 h 605"/>
                <a:gd name="T8" fmla="*/ 404 w 405"/>
                <a:gd name="T9" fmla="*/ 303 h 605"/>
                <a:gd name="T10" fmla="*/ 303 w 405"/>
                <a:gd name="T11" fmla="*/ 202 h 605"/>
                <a:gd name="T12" fmla="*/ 0 w 405"/>
                <a:gd name="T13" fmla="*/ 202 h 605"/>
                <a:gd name="T14" fmla="*/ 0 w 405"/>
                <a:gd name="T15" fmla="*/ 0 h 605"/>
                <a:gd name="T16" fmla="*/ 404 w 405"/>
                <a:gd name="T17" fmla="*/ 0 h 605"/>
                <a:gd name="T18" fmla="*/ 405 w 405"/>
                <a:gd name="T19" fmla="*/ 0 h 6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5"/>
                <a:gd name="T31" fmla="*/ 0 h 605"/>
                <a:gd name="T32" fmla="*/ 405 w 405"/>
                <a:gd name="T33" fmla="*/ 605 h 6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5" h="605">
                  <a:moveTo>
                    <a:pt x="0" y="504"/>
                  </a:moveTo>
                  <a:lnTo>
                    <a:pt x="100" y="605"/>
                  </a:lnTo>
                  <a:lnTo>
                    <a:pt x="303" y="605"/>
                  </a:lnTo>
                  <a:lnTo>
                    <a:pt x="404" y="504"/>
                  </a:lnTo>
                  <a:lnTo>
                    <a:pt x="404" y="303"/>
                  </a:lnTo>
                  <a:lnTo>
                    <a:pt x="30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404" y="0"/>
                  </a:lnTo>
                  <a:lnTo>
                    <a:pt x="405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80" name="Freeform 49"/>
            <p:cNvSpPr>
              <a:spLocks/>
            </p:cNvSpPr>
            <p:nvPr/>
          </p:nvSpPr>
          <p:spPr bwMode="auto">
            <a:xfrm>
              <a:off x="3164" y="1594"/>
              <a:ext cx="51" cy="76"/>
            </a:xfrm>
            <a:custGeom>
              <a:avLst/>
              <a:gdLst>
                <a:gd name="T0" fmla="*/ 0 w 404"/>
                <a:gd name="T1" fmla="*/ 303 h 605"/>
                <a:gd name="T2" fmla="*/ 303 w 404"/>
                <a:gd name="T3" fmla="*/ 303 h 605"/>
                <a:gd name="T4" fmla="*/ 404 w 404"/>
                <a:gd name="T5" fmla="*/ 404 h 605"/>
                <a:gd name="T6" fmla="*/ 404 w 404"/>
                <a:gd name="T7" fmla="*/ 504 h 605"/>
                <a:gd name="T8" fmla="*/ 303 w 404"/>
                <a:gd name="T9" fmla="*/ 605 h 605"/>
                <a:gd name="T10" fmla="*/ 101 w 404"/>
                <a:gd name="T11" fmla="*/ 605 h 605"/>
                <a:gd name="T12" fmla="*/ 0 w 404"/>
                <a:gd name="T13" fmla="*/ 504 h 605"/>
                <a:gd name="T14" fmla="*/ 0 w 404"/>
                <a:gd name="T15" fmla="*/ 202 h 605"/>
                <a:gd name="T16" fmla="*/ 203 w 404"/>
                <a:gd name="T17" fmla="*/ 0 h 605"/>
                <a:gd name="T18" fmla="*/ 303 w 404"/>
                <a:gd name="T19" fmla="*/ 0 h 605"/>
                <a:gd name="T20" fmla="*/ 304 w 404"/>
                <a:gd name="T21" fmla="*/ 0 h 6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4"/>
                <a:gd name="T34" fmla="*/ 0 h 605"/>
                <a:gd name="T35" fmla="*/ 404 w 404"/>
                <a:gd name="T36" fmla="*/ 605 h 6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4" h="605">
                  <a:moveTo>
                    <a:pt x="0" y="303"/>
                  </a:moveTo>
                  <a:lnTo>
                    <a:pt x="303" y="303"/>
                  </a:lnTo>
                  <a:lnTo>
                    <a:pt x="404" y="404"/>
                  </a:lnTo>
                  <a:lnTo>
                    <a:pt x="404" y="504"/>
                  </a:lnTo>
                  <a:lnTo>
                    <a:pt x="303" y="605"/>
                  </a:lnTo>
                  <a:lnTo>
                    <a:pt x="101" y="605"/>
                  </a:lnTo>
                  <a:lnTo>
                    <a:pt x="0" y="504"/>
                  </a:lnTo>
                  <a:lnTo>
                    <a:pt x="0" y="202"/>
                  </a:lnTo>
                  <a:lnTo>
                    <a:pt x="203" y="0"/>
                  </a:lnTo>
                  <a:lnTo>
                    <a:pt x="303" y="0"/>
                  </a:lnTo>
                  <a:lnTo>
                    <a:pt x="304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81" name="Freeform 50"/>
            <p:cNvSpPr>
              <a:spLocks/>
            </p:cNvSpPr>
            <p:nvPr/>
          </p:nvSpPr>
          <p:spPr bwMode="auto">
            <a:xfrm>
              <a:off x="3290" y="1594"/>
              <a:ext cx="51" cy="76"/>
            </a:xfrm>
            <a:custGeom>
              <a:avLst/>
              <a:gdLst>
                <a:gd name="T0" fmla="*/ 0 w 404"/>
                <a:gd name="T1" fmla="*/ 0 h 605"/>
                <a:gd name="T2" fmla="*/ 404 w 404"/>
                <a:gd name="T3" fmla="*/ 0 h 605"/>
                <a:gd name="T4" fmla="*/ 100 w 404"/>
                <a:gd name="T5" fmla="*/ 605 h 605"/>
                <a:gd name="T6" fmla="*/ 101 w 404"/>
                <a:gd name="T7" fmla="*/ 605 h 6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4"/>
                <a:gd name="T13" fmla="*/ 0 h 605"/>
                <a:gd name="T14" fmla="*/ 404 w 404"/>
                <a:gd name="T15" fmla="*/ 605 h 6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4" h="605">
                  <a:moveTo>
                    <a:pt x="0" y="0"/>
                  </a:moveTo>
                  <a:lnTo>
                    <a:pt x="404" y="0"/>
                  </a:lnTo>
                  <a:lnTo>
                    <a:pt x="100" y="605"/>
                  </a:lnTo>
                  <a:lnTo>
                    <a:pt x="101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82" name="Freeform 51"/>
            <p:cNvSpPr>
              <a:spLocks/>
            </p:cNvSpPr>
            <p:nvPr/>
          </p:nvSpPr>
          <p:spPr bwMode="auto">
            <a:xfrm>
              <a:off x="3416" y="1594"/>
              <a:ext cx="51" cy="76"/>
            </a:xfrm>
            <a:custGeom>
              <a:avLst/>
              <a:gdLst>
                <a:gd name="T0" fmla="*/ 101 w 404"/>
                <a:gd name="T1" fmla="*/ 605 h 605"/>
                <a:gd name="T2" fmla="*/ 0 w 404"/>
                <a:gd name="T3" fmla="*/ 504 h 605"/>
                <a:gd name="T4" fmla="*/ 0 w 404"/>
                <a:gd name="T5" fmla="*/ 404 h 605"/>
                <a:gd name="T6" fmla="*/ 101 w 404"/>
                <a:gd name="T7" fmla="*/ 303 h 605"/>
                <a:gd name="T8" fmla="*/ 304 w 404"/>
                <a:gd name="T9" fmla="*/ 303 h 605"/>
                <a:gd name="T10" fmla="*/ 404 w 404"/>
                <a:gd name="T11" fmla="*/ 202 h 605"/>
                <a:gd name="T12" fmla="*/ 404 w 404"/>
                <a:gd name="T13" fmla="*/ 101 h 605"/>
                <a:gd name="T14" fmla="*/ 304 w 404"/>
                <a:gd name="T15" fmla="*/ 0 h 605"/>
                <a:gd name="T16" fmla="*/ 101 w 404"/>
                <a:gd name="T17" fmla="*/ 0 h 605"/>
                <a:gd name="T18" fmla="*/ 0 w 404"/>
                <a:gd name="T19" fmla="*/ 101 h 605"/>
                <a:gd name="T20" fmla="*/ 0 w 404"/>
                <a:gd name="T21" fmla="*/ 202 h 605"/>
                <a:gd name="T22" fmla="*/ 101 w 404"/>
                <a:gd name="T23" fmla="*/ 303 h 605"/>
                <a:gd name="T24" fmla="*/ 103 w 404"/>
                <a:gd name="T25" fmla="*/ 303 h 6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4"/>
                <a:gd name="T40" fmla="*/ 0 h 605"/>
                <a:gd name="T41" fmla="*/ 404 w 404"/>
                <a:gd name="T42" fmla="*/ 605 h 6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4" h="605">
                  <a:moveTo>
                    <a:pt x="101" y="605"/>
                  </a:moveTo>
                  <a:lnTo>
                    <a:pt x="0" y="504"/>
                  </a:lnTo>
                  <a:lnTo>
                    <a:pt x="0" y="404"/>
                  </a:lnTo>
                  <a:lnTo>
                    <a:pt x="101" y="303"/>
                  </a:lnTo>
                  <a:lnTo>
                    <a:pt x="304" y="303"/>
                  </a:lnTo>
                  <a:lnTo>
                    <a:pt x="404" y="202"/>
                  </a:lnTo>
                  <a:lnTo>
                    <a:pt x="404" y="101"/>
                  </a:lnTo>
                  <a:lnTo>
                    <a:pt x="304" y="0"/>
                  </a:lnTo>
                  <a:lnTo>
                    <a:pt x="101" y="0"/>
                  </a:lnTo>
                  <a:lnTo>
                    <a:pt x="0" y="101"/>
                  </a:lnTo>
                  <a:lnTo>
                    <a:pt x="0" y="202"/>
                  </a:lnTo>
                  <a:lnTo>
                    <a:pt x="101" y="303"/>
                  </a:lnTo>
                  <a:lnTo>
                    <a:pt x="103" y="3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83" name="Freeform 52"/>
            <p:cNvSpPr>
              <a:spLocks/>
            </p:cNvSpPr>
            <p:nvPr/>
          </p:nvSpPr>
          <p:spPr bwMode="auto">
            <a:xfrm>
              <a:off x="3429" y="1632"/>
              <a:ext cx="38" cy="38"/>
            </a:xfrm>
            <a:custGeom>
              <a:avLst/>
              <a:gdLst>
                <a:gd name="T0" fmla="*/ 203 w 303"/>
                <a:gd name="T1" fmla="*/ 0 h 302"/>
                <a:gd name="T2" fmla="*/ 303 w 303"/>
                <a:gd name="T3" fmla="*/ 101 h 302"/>
                <a:gd name="T4" fmla="*/ 303 w 303"/>
                <a:gd name="T5" fmla="*/ 201 h 302"/>
                <a:gd name="T6" fmla="*/ 203 w 303"/>
                <a:gd name="T7" fmla="*/ 302 h 302"/>
                <a:gd name="T8" fmla="*/ 0 w 303"/>
                <a:gd name="T9" fmla="*/ 302 h 302"/>
                <a:gd name="T10" fmla="*/ 2 w 303"/>
                <a:gd name="T11" fmla="*/ 302 h 3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3"/>
                <a:gd name="T19" fmla="*/ 0 h 302"/>
                <a:gd name="T20" fmla="*/ 303 w 303"/>
                <a:gd name="T21" fmla="*/ 302 h 3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3" h="302">
                  <a:moveTo>
                    <a:pt x="203" y="0"/>
                  </a:moveTo>
                  <a:lnTo>
                    <a:pt x="303" y="101"/>
                  </a:lnTo>
                  <a:lnTo>
                    <a:pt x="303" y="201"/>
                  </a:lnTo>
                  <a:lnTo>
                    <a:pt x="203" y="302"/>
                  </a:lnTo>
                  <a:lnTo>
                    <a:pt x="0" y="302"/>
                  </a:lnTo>
                  <a:lnTo>
                    <a:pt x="2" y="302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84" name="Freeform 53"/>
            <p:cNvSpPr>
              <a:spLocks/>
            </p:cNvSpPr>
            <p:nvPr/>
          </p:nvSpPr>
          <p:spPr bwMode="auto">
            <a:xfrm>
              <a:off x="3542" y="1594"/>
              <a:ext cx="51" cy="76"/>
            </a:xfrm>
            <a:custGeom>
              <a:avLst/>
              <a:gdLst>
                <a:gd name="T0" fmla="*/ 102 w 405"/>
                <a:gd name="T1" fmla="*/ 605 h 605"/>
                <a:gd name="T2" fmla="*/ 202 w 405"/>
                <a:gd name="T3" fmla="*/ 605 h 605"/>
                <a:gd name="T4" fmla="*/ 404 w 405"/>
                <a:gd name="T5" fmla="*/ 404 h 605"/>
                <a:gd name="T6" fmla="*/ 404 w 405"/>
                <a:gd name="T7" fmla="*/ 101 h 605"/>
                <a:gd name="T8" fmla="*/ 303 w 405"/>
                <a:gd name="T9" fmla="*/ 0 h 605"/>
                <a:gd name="T10" fmla="*/ 102 w 405"/>
                <a:gd name="T11" fmla="*/ 0 h 605"/>
                <a:gd name="T12" fmla="*/ 0 w 405"/>
                <a:gd name="T13" fmla="*/ 101 h 605"/>
                <a:gd name="T14" fmla="*/ 0 w 405"/>
                <a:gd name="T15" fmla="*/ 202 h 605"/>
                <a:gd name="T16" fmla="*/ 102 w 405"/>
                <a:gd name="T17" fmla="*/ 303 h 605"/>
                <a:gd name="T18" fmla="*/ 404 w 405"/>
                <a:gd name="T19" fmla="*/ 303 h 605"/>
                <a:gd name="T20" fmla="*/ 405 w 405"/>
                <a:gd name="T21" fmla="*/ 303 h 6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5"/>
                <a:gd name="T34" fmla="*/ 0 h 605"/>
                <a:gd name="T35" fmla="*/ 405 w 405"/>
                <a:gd name="T36" fmla="*/ 605 h 6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5" h="605">
                  <a:moveTo>
                    <a:pt x="102" y="605"/>
                  </a:moveTo>
                  <a:lnTo>
                    <a:pt x="202" y="605"/>
                  </a:lnTo>
                  <a:lnTo>
                    <a:pt x="404" y="404"/>
                  </a:lnTo>
                  <a:lnTo>
                    <a:pt x="404" y="101"/>
                  </a:lnTo>
                  <a:lnTo>
                    <a:pt x="303" y="0"/>
                  </a:lnTo>
                  <a:lnTo>
                    <a:pt x="102" y="0"/>
                  </a:lnTo>
                  <a:lnTo>
                    <a:pt x="0" y="101"/>
                  </a:lnTo>
                  <a:lnTo>
                    <a:pt x="0" y="202"/>
                  </a:lnTo>
                  <a:lnTo>
                    <a:pt x="102" y="303"/>
                  </a:lnTo>
                  <a:lnTo>
                    <a:pt x="404" y="303"/>
                  </a:lnTo>
                  <a:lnTo>
                    <a:pt x="405" y="3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5123" name="Line 54"/>
          <p:cNvSpPr>
            <a:spLocks noChangeShapeType="1"/>
          </p:cNvSpPr>
          <p:nvPr/>
        </p:nvSpPr>
        <p:spPr bwMode="auto">
          <a:xfrm>
            <a:off x="3419475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24" name="Line 55"/>
          <p:cNvSpPr>
            <a:spLocks noChangeShapeType="1"/>
          </p:cNvSpPr>
          <p:nvPr/>
        </p:nvSpPr>
        <p:spPr bwMode="auto">
          <a:xfrm>
            <a:off x="3708400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25" name="Line 56"/>
          <p:cNvSpPr>
            <a:spLocks noChangeShapeType="1"/>
          </p:cNvSpPr>
          <p:nvPr/>
        </p:nvSpPr>
        <p:spPr bwMode="auto">
          <a:xfrm>
            <a:off x="4067175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26" name="Line 57"/>
          <p:cNvSpPr>
            <a:spLocks noChangeShapeType="1"/>
          </p:cNvSpPr>
          <p:nvPr/>
        </p:nvSpPr>
        <p:spPr bwMode="auto">
          <a:xfrm>
            <a:off x="4427538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27" name="Line 58"/>
          <p:cNvSpPr>
            <a:spLocks noChangeShapeType="1"/>
          </p:cNvSpPr>
          <p:nvPr/>
        </p:nvSpPr>
        <p:spPr bwMode="auto">
          <a:xfrm>
            <a:off x="4716463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28" name="Line 59"/>
          <p:cNvSpPr>
            <a:spLocks noChangeShapeType="1"/>
          </p:cNvSpPr>
          <p:nvPr/>
        </p:nvSpPr>
        <p:spPr bwMode="auto">
          <a:xfrm>
            <a:off x="5076825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29" name="Line 60"/>
          <p:cNvSpPr>
            <a:spLocks noChangeShapeType="1"/>
          </p:cNvSpPr>
          <p:nvPr/>
        </p:nvSpPr>
        <p:spPr bwMode="auto">
          <a:xfrm>
            <a:off x="5364163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30" name="Line 61"/>
          <p:cNvSpPr>
            <a:spLocks noChangeShapeType="1"/>
          </p:cNvSpPr>
          <p:nvPr/>
        </p:nvSpPr>
        <p:spPr bwMode="auto">
          <a:xfrm>
            <a:off x="5724525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31" name="Line 62"/>
          <p:cNvSpPr>
            <a:spLocks noChangeShapeType="1"/>
          </p:cNvSpPr>
          <p:nvPr/>
        </p:nvSpPr>
        <p:spPr bwMode="auto">
          <a:xfrm>
            <a:off x="6084888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5132" name="Text Box 64"/>
          <p:cNvSpPr txBox="1">
            <a:spLocks noChangeArrowheads="1"/>
          </p:cNvSpPr>
          <p:nvPr/>
        </p:nvSpPr>
        <p:spPr bwMode="auto">
          <a:xfrm>
            <a:off x="611188" y="333375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Después, ubicamos los números de izquierda a derecha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5133" name="Text Box 65"/>
          <p:cNvSpPr txBox="1">
            <a:spLocks noChangeArrowheads="1"/>
          </p:cNvSpPr>
          <p:nvPr/>
        </p:nvSpPr>
        <p:spPr bwMode="auto">
          <a:xfrm>
            <a:off x="827088" y="5373688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Lo que nos indicará la posición vertical </a:t>
            </a:r>
            <a:endParaRPr lang="es-E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6238" y="1773238"/>
            <a:ext cx="3282950" cy="3254375"/>
            <a:chOff x="2354" y="1562"/>
            <a:chExt cx="1261" cy="1263"/>
          </a:xfrm>
        </p:grpSpPr>
        <p:sp>
          <p:nvSpPr>
            <p:cNvPr id="6172" name="Freeform 3"/>
            <p:cNvSpPr>
              <a:spLocks/>
            </p:cNvSpPr>
            <p:nvPr/>
          </p:nvSpPr>
          <p:spPr bwMode="auto">
            <a:xfrm>
              <a:off x="2480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3" name="Freeform 4"/>
            <p:cNvSpPr>
              <a:spLocks/>
            </p:cNvSpPr>
            <p:nvPr/>
          </p:nvSpPr>
          <p:spPr bwMode="auto">
            <a:xfrm>
              <a:off x="260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4" name="Freeform 5"/>
            <p:cNvSpPr>
              <a:spLocks/>
            </p:cNvSpPr>
            <p:nvPr/>
          </p:nvSpPr>
          <p:spPr bwMode="auto">
            <a:xfrm>
              <a:off x="2732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5" name="Freeform 6"/>
            <p:cNvSpPr>
              <a:spLocks/>
            </p:cNvSpPr>
            <p:nvPr/>
          </p:nvSpPr>
          <p:spPr bwMode="auto">
            <a:xfrm>
              <a:off x="2858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6" name="Freeform 7"/>
            <p:cNvSpPr>
              <a:spLocks/>
            </p:cNvSpPr>
            <p:nvPr/>
          </p:nvSpPr>
          <p:spPr bwMode="auto">
            <a:xfrm>
              <a:off x="2984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7" name="Freeform 8"/>
            <p:cNvSpPr>
              <a:spLocks/>
            </p:cNvSpPr>
            <p:nvPr/>
          </p:nvSpPr>
          <p:spPr bwMode="auto">
            <a:xfrm>
              <a:off x="3110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8" name="Freeform 9"/>
            <p:cNvSpPr>
              <a:spLocks/>
            </p:cNvSpPr>
            <p:nvPr/>
          </p:nvSpPr>
          <p:spPr bwMode="auto">
            <a:xfrm>
              <a:off x="323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9" name="Freeform 10"/>
            <p:cNvSpPr>
              <a:spLocks/>
            </p:cNvSpPr>
            <p:nvPr/>
          </p:nvSpPr>
          <p:spPr bwMode="auto">
            <a:xfrm>
              <a:off x="3362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0" name="Freeform 11"/>
            <p:cNvSpPr>
              <a:spLocks/>
            </p:cNvSpPr>
            <p:nvPr/>
          </p:nvSpPr>
          <p:spPr bwMode="auto">
            <a:xfrm>
              <a:off x="3488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1" name="Freeform 12"/>
            <p:cNvSpPr>
              <a:spLocks/>
            </p:cNvSpPr>
            <p:nvPr/>
          </p:nvSpPr>
          <p:spPr bwMode="auto">
            <a:xfrm>
              <a:off x="3614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2" name="Freeform 13"/>
            <p:cNvSpPr>
              <a:spLocks/>
            </p:cNvSpPr>
            <p:nvPr/>
          </p:nvSpPr>
          <p:spPr bwMode="auto">
            <a:xfrm>
              <a:off x="2354" y="2824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3" name="Freeform 14"/>
            <p:cNvSpPr>
              <a:spLocks/>
            </p:cNvSpPr>
            <p:nvPr/>
          </p:nvSpPr>
          <p:spPr bwMode="auto">
            <a:xfrm>
              <a:off x="2354" y="2698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4" name="Freeform 15"/>
            <p:cNvSpPr>
              <a:spLocks/>
            </p:cNvSpPr>
            <p:nvPr/>
          </p:nvSpPr>
          <p:spPr bwMode="auto">
            <a:xfrm>
              <a:off x="2354" y="2571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5" name="Freeform 16"/>
            <p:cNvSpPr>
              <a:spLocks/>
            </p:cNvSpPr>
            <p:nvPr/>
          </p:nvSpPr>
          <p:spPr bwMode="auto">
            <a:xfrm>
              <a:off x="2354" y="2445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6" name="Freeform 17"/>
            <p:cNvSpPr>
              <a:spLocks/>
            </p:cNvSpPr>
            <p:nvPr/>
          </p:nvSpPr>
          <p:spPr bwMode="auto">
            <a:xfrm>
              <a:off x="2354" y="2319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7" name="Freeform 18"/>
            <p:cNvSpPr>
              <a:spLocks/>
            </p:cNvSpPr>
            <p:nvPr/>
          </p:nvSpPr>
          <p:spPr bwMode="auto">
            <a:xfrm>
              <a:off x="2354" y="2193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8" name="Freeform 19"/>
            <p:cNvSpPr>
              <a:spLocks/>
            </p:cNvSpPr>
            <p:nvPr/>
          </p:nvSpPr>
          <p:spPr bwMode="auto">
            <a:xfrm>
              <a:off x="2354" y="2066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89" name="Freeform 20"/>
            <p:cNvSpPr>
              <a:spLocks/>
            </p:cNvSpPr>
            <p:nvPr/>
          </p:nvSpPr>
          <p:spPr bwMode="auto">
            <a:xfrm>
              <a:off x="2354" y="1940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0" name="Freeform 21"/>
            <p:cNvSpPr>
              <a:spLocks/>
            </p:cNvSpPr>
            <p:nvPr/>
          </p:nvSpPr>
          <p:spPr bwMode="auto">
            <a:xfrm>
              <a:off x="2354" y="1814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1" name="Freeform 22"/>
            <p:cNvSpPr>
              <a:spLocks/>
            </p:cNvSpPr>
            <p:nvPr/>
          </p:nvSpPr>
          <p:spPr bwMode="auto">
            <a:xfrm>
              <a:off x="2354" y="1688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2" name="Freeform 23"/>
            <p:cNvSpPr>
              <a:spLocks/>
            </p:cNvSpPr>
            <p:nvPr/>
          </p:nvSpPr>
          <p:spPr bwMode="auto">
            <a:xfrm>
              <a:off x="2354" y="1562"/>
              <a:ext cx="1260" cy="1"/>
            </a:xfrm>
            <a:custGeom>
              <a:avLst/>
              <a:gdLst>
                <a:gd name="T0" fmla="*/ 0 w 10086"/>
                <a:gd name="T1" fmla="*/ 0 h 1"/>
                <a:gd name="T2" fmla="*/ 10085 w 10086"/>
                <a:gd name="T3" fmla="*/ 0 h 1"/>
                <a:gd name="T4" fmla="*/ 10086 w 10086"/>
                <a:gd name="T5" fmla="*/ 0 h 1"/>
                <a:gd name="T6" fmla="*/ 0 60000 65536"/>
                <a:gd name="T7" fmla="*/ 0 60000 65536"/>
                <a:gd name="T8" fmla="*/ 0 60000 65536"/>
                <a:gd name="T9" fmla="*/ 0 w 10086"/>
                <a:gd name="T10" fmla="*/ 0 h 1"/>
                <a:gd name="T11" fmla="*/ 10086 w 1008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6" h="1">
                  <a:moveTo>
                    <a:pt x="0" y="0"/>
                  </a:moveTo>
                  <a:lnTo>
                    <a:pt x="10085" y="0"/>
                  </a:lnTo>
                  <a:lnTo>
                    <a:pt x="10086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3" name="Freeform 24"/>
            <p:cNvSpPr>
              <a:spLocks/>
            </p:cNvSpPr>
            <p:nvPr/>
          </p:nvSpPr>
          <p:spPr bwMode="auto">
            <a:xfrm>
              <a:off x="260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4" name="Freeform 25"/>
            <p:cNvSpPr>
              <a:spLocks/>
            </p:cNvSpPr>
            <p:nvPr/>
          </p:nvSpPr>
          <p:spPr bwMode="auto">
            <a:xfrm>
              <a:off x="2606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5" name="Freeform 26"/>
            <p:cNvSpPr>
              <a:spLocks/>
            </p:cNvSpPr>
            <p:nvPr/>
          </p:nvSpPr>
          <p:spPr bwMode="auto">
            <a:xfrm>
              <a:off x="2354" y="1562"/>
              <a:ext cx="1" cy="1262"/>
            </a:xfrm>
            <a:custGeom>
              <a:avLst/>
              <a:gdLst>
                <a:gd name="T0" fmla="*/ 0 w 1"/>
                <a:gd name="T1" fmla="*/ 0 h 10098"/>
                <a:gd name="T2" fmla="*/ 0 w 1"/>
                <a:gd name="T3" fmla="*/ 10098 h 10098"/>
                <a:gd name="T4" fmla="*/ 1 w 1"/>
                <a:gd name="T5" fmla="*/ 10098 h 10098"/>
                <a:gd name="T6" fmla="*/ 0 60000 65536"/>
                <a:gd name="T7" fmla="*/ 0 60000 65536"/>
                <a:gd name="T8" fmla="*/ 0 60000 65536"/>
                <a:gd name="T9" fmla="*/ 0 w 1"/>
                <a:gd name="T10" fmla="*/ 0 h 10098"/>
                <a:gd name="T11" fmla="*/ 1 w 1"/>
                <a:gd name="T12" fmla="*/ 10098 h 1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098">
                  <a:moveTo>
                    <a:pt x="0" y="0"/>
                  </a:moveTo>
                  <a:lnTo>
                    <a:pt x="0" y="10098"/>
                  </a:lnTo>
                  <a:lnTo>
                    <a:pt x="1" y="100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6" name="Freeform 27"/>
            <p:cNvSpPr>
              <a:spLocks/>
            </p:cNvSpPr>
            <p:nvPr/>
          </p:nvSpPr>
          <p:spPr bwMode="auto">
            <a:xfrm>
              <a:off x="2408" y="1745"/>
              <a:ext cx="38" cy="51"/>
            </a:xfrm>
            <a:custGeom>
              <a:avLst/>
              <a:gdLst>
                <a:gd name="T0" fmla="*/ 201 w 303"/>
                <a:gd name="T1" fmla="*/ 403 h 403"/>
                <a:gd name="T2" fmla="*/ 100 w 303"/>
                <a:gd name="T3" fmla="*/ 403 h 403"/>
                <a:gd name="T4" fmla="*/ 0 w 303"/>
                <a:gd name="T5" fmla="*/ 302 h 403"/>
                <a:gd name="T6" fmla="*/ 0 w 303"/>
                <a:gd name="T7" fmla="*/ 100 h 403"/>
                <a:gd name="T8" fmla="*/ 100 w 303"/>
                <a:gd name="T9" fmla="*/ 0 h 403"/>
                <a:gd name="T10" fmla="*/ 201 w 303"/>
                <a:gd name="T11" fmla="*/ 0 h 403"/>
                <a:gd name="T12" fmla="*/ 303 w 303"/>
                <a:gd name="T13" fmla="*/ 100 h 403"/>
                <a:gd name="T14" fmla="*/ 303 w 303"/>
                <a:gd name="T15" fmla="*/ 302 h 403"/>
                <a:gd name="T16" fmla="*/ 201 w 303"/>
                <a:gd name="T17" fmla="*/ 403 h 403"/>
                <a:gd name="T18" fmla="*/ 203 w 303"/>
                <a:gd name="T19" fmla="*/ 403 h 4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3"/>
                <a:gd name="T31" fmla="*/ 0 h 403"/>
                <a:gd name="T32" fmla="*/ 303 w 303"/>
                <a:gd name="T33" fmla="*/ 403 h 4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3" h="403">
                  <a:moveTo>
                    <a:pt x="201" y="403"/>
                  </a:moveTo>
                  <a:lnTo>
                    <a:pt x="100" y="403"/>
                  </a:lnTo>
                  <a:lnTo>
                    <a:pt x="0" y="302"/>
                  </a:lnTo>
                  <a:lnTo>
                    <a:pt x="0" y="100"/>
                  </a:lnTo>
                  <a:lnTo>
                    <a:pt x="100" y="0"/>
                  </a:lnTo>
                  <a:lnTo>
                    <a:pt x="201" y="0"/>
                  </a:lnTo>
                  <a:lnTo>
                    <a:pt x="303" y="100"/>
                  </a:lnTo>
                  <a:lnTo>
                    <a:pt x="303" y="302"/>
                  </a:lnTo>
                  <a:lnTo>
                    <a:pt x="201" y="403"/>
                  </a:lnTo>
                  <a:lnTo>
                    <a:pt x="203" y="4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7" name="Freeform 28"/>
            <p:cNvSpPr>
              <a:spLocks/>
            </p:cNvSpPr>
            <p:nvPr/>
          </p:nvSpPr>
          <p:spPr bwMode="auto">
            <a:xfrm>
              <a:off x="2446" y="1783"/>
              <a:ext cx="12" cy="13"/>
            </a:xfrm>
            <a:custGeom>
              <a:avLst/>
              <a:gdLst>
                <a:gd name="T0" fmla="*/ 0 w 102"/>
                <a:gd name="T1" fmla="*/ 0 h 101"/>
                <a:gd name="T2" fmla="*/ 101 w 102"/>
                <a:gd name="T3" fmla="*/ 101 h 101"/>
                <a:gd name="T4" fmla="*/ 102 w 102"/>
                <a:gd name="T5" fmla="*/ 101 h 101"/>
                <a:gd name="T6" fmla="*/ 0 60000 65536"/>
                <a:gd name="T7" fmla="*/ 0 60000 65536"/>
                <a:gd name="T8" fmla="*/ 0 60000 65536"/>
                <a:gd name="T9" fmla="*/ 0 w 102"/>
                <a:gd name="T10" fmla="*/ 0 h 101"/>
                <a:gd name="T11" fmla="*/ 102 w 102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01">
                  <a:moveTo>
                    <a:pt x="0" y="0"/>
                  </a:moveTo>
                  <a:lnTo>
                    <a:pt x="101" y="101"/>
                  </a:lnTo>
                  <a:lnTo>
                    <a:pt x="102" y="1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8" name="Freeform 29"/>
            <p:cNvSpPr>
              <a:spLocks/>
            </p:cNvSpPr>
            <p:nvPr/>
          </p:nvSpPr>
          <p:spPr bwMode="auto">
            <a:xfrm>
              <a:off x="2408" y="1846"/>
              <a:ext cx="1" cy="76"/>
            </a:xfrm>
            <a:custGeom>
              <a:avLst/>
              <a:gdLst>
                <a:gd name="T0" fmla="*/ 0 w 1"/>
                <a:gd name="T1" fmla="*/ 605 h 605"/>
                <a:gd name="T2" fmla="*/ 0 w 1"/>
                <a:gd name="T3" fmla="*/ 0 h 605"/>
                <a:gd name="T4" fmla="*/ 1 w 1"/>
                <a:gd name="T5" fmla="*/ 0 h 605"/>
                <a:gd name="T6" fmla="*/ 0 60000 65536"/>
                <a:gd name="T7" fmla="*/ 0 60000 65536"/>
                <a:gd name="T8" fmla="*/ 0 60000 65536"/>
                <a:gd name="T9" fmla="*/ 0 w 1"/>
                <a:gd name="T10" fmla="*/ 0 h 605"/>
                <a:gd name="T11" fmla="*/ 1 w 1"/>
                <a:gd name="T12" fmla="*/ 605 h 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5">
                  <a:moveTo>
                    <a:pt x="0" y="60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99" name="Freeform 30"/>
            <p:cNvSpPr>
              <a:spLocks/>
            </p:cNvSpPr>
            <p:nvPr/>
          </p:nvSpPr>
          <p:spPr bwMode="auto">
            <a:xfrm>
              <a:off x="2408" y="1871"/>
              <a:ext cx="50" cy="51"/>
            </a:xfrm>
            <a:custGeom>
              <a:avLst/>
              <a:gdLst>
                <a:gd name="T0" fmla="*/ 0 w 404"/>
                <a:gd name="T1" fmla="*/ 202 h 404"/>
                <a:gd name="T2" fmla="*/ 201 w 404"/>
                <a:gd name="T3" fmla="*/ 0 h 404"/>
                <a:gd name="T4" fmla="*/ 303 w 404"/>
                <a:gd name="T5" fmla="*/ 0 h 404"/>
                <a:gd name="T6" fmla="*/ 404 w 404"/>
                <a:gd name="T7" fmla="*/ 101 h 404"/>
                <a:gd name="T8" fmla="*/ 404 w 404"/>
                <a:gd name="T9" fmla="*/ 303 h 404"/>
                <a:gd name="T10" fmla="*/ 303 w 404"/>
                <a:gd name="T11" fmla="*/ 404 h 404"/>
                <a:gd name="T12" fmla="*/ 201 w 404"/>
                <a:gd name="T13" fmla="*/ 404 h 404"/>
                <a:gd name="T14" fmla="*/ 0 w 404"/>
                <a:gd name="T15" fmla="*/ 202 h 404"/>
                <a:gd name="T16" fmla="*/ 1 w 404"/>
                <a:gd name="T17" fmla="*/ 202 h 4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4"/>
                <a:gd name="T28" fmla="*/ 0 h 404"/>
                <a:gd name="T29" fmla="*/ 404 w 404"/>
                <a:gd name="T30" fmla="*/ 404 h 4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4" h="404">
                  <a:moveTo>
                    <a:pt x="0" y="202"/>
                  </a:moveTo>
                  <a:lnTo>
                    <a:pt x="201" y="0"/>
                  </a:lnTo>
                  <a:lnTo>
                    <a:pt x="303" y="0"/>
                  </a:lnTo>
                  <a:lnTo>
                    <a:pt x="404" y="101"/>
                  </a:lnTo>
                  <a:lnTo>
                    <a:pt x="404" y="303"/>
                  </a:lnTo>
                  <a:lnTo>
                    <a:pt x="303" y="404"/>
                  </a:lnTo>
                  <a:lnTo>
                    <a:pt x="201" y="404"/>
                  </a:lnTo>
                  <a:lnTo>
                    <a:pt x="0" y="202"/>
                  </a:lnTo>
                  <a:lnTo>
                    <a:pt x="1" y="202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0" name="Freeform 31"/>
            <p:cNvSpPr>
              <a:spLocks/>
            </p:cNvSpPr>
            <p:nvPr/>
          </p:nvSpPr>
          <p:spPr bwMode="auto">
            <a:xfrm>
              <a:off x="2408" y="1998"/>
              <a:ext cx="50" cy="50"/>
            </a:xfrm>
            <a:custGeom>
              <a:avLst/>
              <a:gdLst>
                <a:gd name="T0" fmla="*/ 404 w 405"/>
                <a:gd name="T1" fmla="*/ 0 h 403"/>
                <a:gd name="T2" fmla="*/ 100 w 405"/>
                <a:gd name="T3" fmla="*/ 0 h 403"/>
                <a:gd name="T4" fmla="*/ 0 w 405"/>
                <a:gd name="T5" fmla="*/ 101 h 403"/>
                <a:gd name="T6" fmla="*/ 0 w 405"/>
                <a:gd name="T7" fmla="*/ 303 h 403"/>
                <a:gd name="T8" fmla="*/ 100 w 405"/>
                <a:gd name="T9" fmla="*/ 403 h 403"/>
                <a:gd name="T10" fmla="*/ 404 w 405"/>
                <a:gd name="T11" fmla="*/ 403 h 403"/>
                <a:gd name="T12" fmla="*/ 405 w 405"/>
                <a:gd name="T13" fmla="*/ 403 h 4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5"/>
                <a:gd name="T22" fmla="*/ 0 h 403"/>
                <a:gd name="T23" fmla="*/ 405 w 405"/>
                <a:gd name="T24" fmla="*/ 403 h 4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5" h="403">
                  <a:moveTo>
                    <a:pt x="404" y="0"/>
                  </a:moveTo>
                  <a:lnTo>
                    <a:pt x="100" y="0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100" y="403"/>
                  </a:lnTo>
                  <a:lnTo>
                    <a:pt x="404" y="403"/>
                  </a:lnTo>
                  <a:lnTo>
                    <a:pt x="405" y="4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1" name="Freeform 32"/>
            <p:cNvSpPr>
              <a:spLocks/>
            </p:cNvSpPr>
            <p:nvPr/>
          </p:nvSpPr>
          <p:spPr bwMode="auto">
            <a:xfrm>
              <a:off x="2408" y="2124"/>
              <a:ext cx="50" cy="50"/>
            </a:xfrm>
            <a:custGeom>
              <a:avLst/>
              <a:gdLst>
                <a:gd name="T0" fmla="*/ 404 w 405"/>
                <a:gd name="T1" fmla="*/ 201 h 403"/>
                <a:gd name="T2" fmla="*/ 201 w 405"/>
                <a:gd name="T3" fmla="*/ 403 h 403"/>
                <a:gd name="T4" fmla="*/ 100 w 405"/>
                <a:gd name="T5" fmla="*/ 403 h 403"/>
                <a:gd name="T6" fmla="*/ 0 w 405"/>
                <a:gd name="T7" fmla="*/ 302 h 403"/>
                <a:gd name="T8" fmla="*/ 0 w 405"/>
                <a:gd name="T9" fmla="*/ 101 h 403"/>
                <a:gd name="T10" fmla="*/ 100 w 405"/>
                <a:gd name="T11" fmla="*/ 0 h 403"/>
                <a:gd name="T12" fmla="*/ 201 w 405"/>
                <a:gd name="T13" fmla="*/ 0 h 403"/>
                <a:gd name="T14" fmla="*/ 404 w 405"/>
                <a:gd name="T15" fmla="*/ 201 h 403"/>
                <a:gd name="T16" fmla="*/ 405 w 405"/>
                <a:gd name="T17" fmla="*/ 201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5"/>
                <a:gd name="T28" fmla="*/ 0 h 403"/>
                <a:gd name="T29" fmla="*/ 405 w 405"/>
                <a:gd name="T30" fmla="*/ 403 h 4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5" h="403">
                  <a:moveTo>
                    <a:pt x="404" y="201"/>
                  </a:moveTo>
                  <a:lnTo>
                    <a:pt x="201" y="403"/>
                  </a:lnTo>
                  <a:lnTo>
                    <a:pt x="100" y="403"/>
                  </a:lnTo>
                  <a:lnTo>
                    <a:pt x="0" y="302"/>
                  </a:lnTo>
                  <a:lnTo>
                    <a:pt x="0" y="101"/>
                  </a:lnTo>
                  <a:lnTo>
                    <a:pt x="100" y="0"/>
                  </a:lnTo>
                  <a:lnTo>
                    <a:pt x="201" y="0"/>
                  </a:lnTo>
                  <a:lnTo>
                    <a:pt x="404" y="201"/>
                  </a:lnTo>
                  <a:lnTo>
                    <a:pt x="405" y="2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2" name="Freeform 33"/>
            <p:cNvSpPr>
              <a:spLocks/>
            </p:cNvSpPr>
            <p:nvPr/>
          </p:nvSpPr>
          <p:spPr bwMode="auto">
            <a:xfrm>
              <a:off x="2458" y="2099"/>
              <a:ext cx="1" cy="75"/>
            </a:xfrm>
            <a:custGeom>
              <a:avLst/>
              <a:gdLst>
                <a:gd name="T0" fmla="*/ 0 w 1"/>
                <a:gd name="T1" fmla="*/ 0 h 605"/>
                <a:gd name="T2" fmla="*/ 0 w 1"/>
                <a:gd name="T3" fmla="*/ 605 h 605"/>
                <a:gd name="T4" fmla="*/ 1 w 1"/>
                <a:gd name="T5" fmla="*/ 605 h 605"/>
                <a:gd name="T6" fmla="*/ 0 60000 65536"/>
                <a:gd name="T7" fmla="*/ 0 60000 65536"/>
                <a:gd name="T8" fmla="*/ 0 60000 65536"/>
                <a:gd name="T9" fmla="*/ 0 w 1"/>
                <a:gd name="T10" fmla="*/ 0 h 605"/>
                <a:gd name="T11" fmla="*/ 1 w 1"/>
                <a:gd name="T12" fmla="*/ 605 h 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5">
                  <a:moveTo>
                    <a:pt x="0" y="0"/>
                  </a:moveTo>
                  <a:lnTo>
                    <a:pt x="0" y="605"/>
                  </a:lnTo>
                  <a:lnTo>
                    <a:pt x="1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3" name="Freeform 34"/>
            <p:cNvSpPr>
              <a:spLocks/>
            </p:cNvSpPr>
            <p:nvPr/>
          </p:nvSpPr>
          <p:spPr bwMode="auto">
            <a:xfrm>
              <a:off x="2408" y="2250"/>
              <a:ext cx="50" cy="51"/>
            </a:xfrm>
            <a:custGeom>
              <a:avLst/>
              <a:gdLst>
                <a:gd name="T0" fmla="*/ 0 w 404"/>
                <a:gd name="T1" fmla="*/ 202 h 404"/>
                <a:gd name="T2" fmla="*/ 303 w 404"/>
                <a:gd name="T3" fmla="*/ 202 h 404"/>
                <a:gd name="T4" fmla="*/ 404 w 404"/>
                <a:gd name="T5" fmla="*/ 101 h 404"/>
                <a:gd name="T6" fmla="*/ 303 w 404"/>
                <a:gd name="T7" fmla="*/ 0 h 404"/>
                <a:gd name="T8" fmla="*/ 100 w 404"/>
                <a:gd name="T9" fmla="*/ 0 h 404"/>
                <a:gd name="T10" fmla="*/ 0 w 404"/>
                <a:gd name="T11" fmla="*/ 101 h 404"/>
                <a:gd name="T12" fmla="*/ 0 w 404"/>
                <a:gd name="T13" fmla="*/ 303 h 404"/>
                <a:gd name="T14" fmla="*/ 100 w 404"/>
                <a:gd name="T15" fmla="*/ 404 h 404"/>
                <a:gd name="T16" fmla="*/ 303 w 404"/>
                <a:gd name="T17" fmla="*/ 404 h 404"/>
                <a:gd name="T18" fmla="*/ 304 w 404"/>
                <a:gd name="T19" fmla="*/ 404 h 4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4"/>
                <a:gd name="T31" fmla="*/ 0 h 404"/>
                <a:gd name="T32" fmla="*/ 404 w 404"/>
                <a:gd name="T33" fmla="*/ 404 h 4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4" h="404">
                  <a:moveTo>
                    <a:pt x="0" y="202"/>
                  </a:moveTo>
                  <a:lnTo>
                    <a:pt x="303" y="202"/>
                  </a:lnTo>
                  <a:lnTo>
                    <a:pt x="404" y="101"/>
                  </a:lnTo>
                  <a:lnTo>
                    <a:pt x="303" y="0"/>
                  </a:lnTo>
                  <a:lnTo>
                    <a:pt x="100" y="0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100" y="404"/>
                  </a:lnTo>
                  <a:lnTo>
                    <a:pt x="303" y="404"/>
                  </a:lnTo>
                  <a:lnTo>
                    <a:pt x="304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4" name="Freeform 35"/>
            <p:cNvSpPr>
              <a:spLocks/>
            </p:cNvSpPr>
            <p:nvPr/>
          </p:nvSpPr>
          <p:spPr bwMode="auto">
            <a:xfrm>
              <a:off x="2408" y="2389"/>
              <a:ext cx="38" cy="1"/>
            </a:xfrm>
            <a:custGeom>
              <a:avLst/>
              <a:gdLst>
                <a:gd name="T0" fmla="*/ 0 w 304"/>
                <a:gd name="T1" fmla="*/ 0 h 1"/>
                <a:gd name="T2" fmla="*/ 303 w 304"/>
                <a:gd name="T3" fmla="*/ 0 h 1"/>
                <a:gd name="T4" fmla="*/ 304 w 304"/>
                <a:gd name="T5" fmla="*/ 0 h 1"/>
                <a:gd name="T6" fmla="*/ 0 60000 65536"/>
                <a:gd name="T7" fmla="*/ 0 60000 65536"/>
                <a:gd name="T8" fmla="*/ 0 60000 65536"/>
                <a:gd name="T9" fmla="*/ 0 w 304"/>
                <a:gd name="T10" fmla="*/ 0 h 1"/>
                <a:gd name="T11" fmla="*/ 304 w 30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1">
                  <a:moveTo>
                    <a:pt x="0" y="0"/>
                  </a:moveTo>
                  <a:lnTo>
                    <a:pt x="303" y="0"/>
                  </a:lnTo>
                  <a:lnTo>
                    <a:pt x="304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5" name="Freeform 36"/>
            <p:cNvSpPr>
              <a:spLocks/>
            </p:cNvSpPr>
            <p:nvPr/>
          </p:nvSpPr>
          <p:spPr bwMode="auto">
            <a:xfrm>
              <a:off x="2420" y="2351"/>
              <a:ext cx="38" cy="76"/>
            </a:xfrm>
            <a:custGeom>
              <a:avLst/>
              <a:gdLst>
                <a:gd name="T0" fmla="*/ 304 w 304"/>
                <a:gd name="T1" fmla="*/ 101 h 606"/>
                <a:gd name="T2" fmla="*/ 203 w 304"/>
                <a:gd name="T3" fmla="*/ 0 h 606"/>
                <a:gd name="T4" fmla="*/ 101 w 304"/>
                <a:gd name="T5" fmla="*/ 0 h 606"/>
                <a:gd name="T6" fmla="*/ 0 w 304"/>
                <a:gd name="T7" fmla="*/ 101 h 606"/>
                <a:gd name="T8" fmla="*/ 0 w 304"/>
                <a:gd name="T9" fmla="*/ 606 h 606"/>
                <a:gd name="T10" fmla="*/ 1 w 304"/>
                <a:gd name="T11" fmla="*/ 606 h 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4"/>
                <a:gd name="T19" fmla="*/ 0 h 606"/>
                <a:gd name="T20" fmla="*/ 304 w 304"/>
                <a:gd name="T21" fmla="*/ 606 h 6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4" h="606">
                  <a:moveTo>
                    <a:pt x="304" y="101"/>
                  </a:moveTo>
                  <a:lnTo>
                    <a:pt x="203" y="0"/>
                  </a:lnTo>
                  <a:lnTo>
                    <a:pt x="101" y="0"/>
                  </a:lnTo>
                  <a:lnTo>
                    <a:pt x="0" y="101"/>
                  </a:lnTo>
                  <a:lnTo>
                    <a:pt x="0" y="606"/>
                  </a:lnTo>
                  <a:lnTo>
                    <a:pt x="1" y="606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6" name="Freeform 37"/>
            <p:cNvSpPr>
              <a:spLocks/>
            </p:cNvSpPr>
            <p:nvPr/>
          </p:nvSpPr>
          <p:spPr bwMode="auto">
            <a:xfrm>
              <a:off x="2408" y="2503"/>
              <a:ext cx="50" cy="75"/>
            </a:xfrm>
            <a:custGeom>
              <a:avLst/>
              <a:gdLst>
                <a:gd name="T0" fmla="*/ 0 w 405"/>
                <a:gd name="T1" fmla="*/ 505 h 606"/>
                <a:gd name="T2" fmla="*/ 100 w 405"/>
                <a:gd name="T3" fmla="*/ 606 h 606"/>
                <a:gd name="T4" fmla="*/ 303 w 405"/>
                <a:gd name="T5" fmla="*/ 606 h 606"/>
                <a:gd name="T6" fmla="*/ 404 w 405"/>
                <a:gd name="T7" fmla="*/ 505 h 606"/>
                <a:gd name="T8" fmla="*/ 404 w 405"/>
                <a:gd name="T9" fmla="*/ 101 h 606"/>
                <a:gd name="T10" fmla="*/ 303 w 405"/>
                <a:gd name="T11" fmla="*/ 0 h 606"/>
                <a:gd name="T12" fmla="*/ 100 w 405"/>
                <a:gd name="T13" fmla="*/ 0 h 606"/>
                <a:gd name="T14" fmla="*/ 0 w 405"/>
                <a:gd name="T15" fmla="*/ 101 h 606"/>
                <a:gd name="T16" fmla="*/ 0 w 405"/>
                <a:gd name="T17" fmla="*/ 302 h 606"/>
                <a:gd name="T18" fmla="*/ 100 w 405"/>
                <a:gd name="T19" fmla="*/ 404 h 606"/>
                <a:gd name="T20" fmla="*/ 404 w 405"/>
                <a:gd name="T21" fmla="*/ 404 h 606"/>
                <a:gd name="T22" fmla="*/ 405 w 405"/>
                <a:gd name="T23" fmla="*/ 404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5"/>
                <a:gd name="T37" fmla="*/ 0 h 606"/>
                <a:gd name="T38" fmla="*/ 405 w 405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5" h="606">
                  <a:moveTo>
                    <a:pt x="0" y="505"/>
                  </a:moveTo>
                  <a:lnTo>
                    <a:pt x="100" y="606"/>
                  </a:lnTo>
                  <a:lnTo>
                    <a:pt x="303" y="606"/>
                  </a:lnTo>
                  <a:lnTo>
                    <a:pt x="404" y="505"/>
                  </a:lnTo>
                  <a:lnTo>
                    <a:pt x="404" y="101"/>
                  </a:lnTo>
                  <a:lnTo>
                    <a:pt x="303" y="0"/>
                  </a:lnTo>
                  <a:lnTo>
                    <a:pt x="100" y="0"/>
                  </a:lnTo>
                  <a:lnTo>
                    <a:pt x="0" y="101"/>
                  </a:lnTo>
                  <a:lnTo>
                    <a:pt x="0" y="302"/>
                  </a:lnTo>
                  <a:lnTo>
                    <a:pt x="100" y="404"/>
                  </a:lnTo>
                  <a:lnTo>
                    <a:pt x="404" y="404"/>
                  </a:lnTo>
                  <a:lnTo>
                    <a:pt x="405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7" name="Freeform 38"/>
            <p:cNvSpPr>
              <a:spLocks/>
            </p:cNvSpPr>
            <p:nvPr/>
          </p:nvSpPr>
          <p:spPr bwMode="auto">
            <a:xfrm>
              <a:off x="2408" y="2604"/>
              <a:ext cx="1" cy="75"/>
            </a:xfrm>
            <a:custGeom>
              <a:avLst/>
              <a:gdLst>
                <a:gd name="T0" fmla="*/ 0 w 1"/>
                <a:gd name="T1" fmla="*/ 606 h 606"/>
                <a:gd name="T2" fmla="*/ 0 w 1"/>
                <a:gd name="T3" fmla="*/ 0 h 606"/>
                <a:gd name="T4" fmla="*/ 1 w 1"/>
                <a:gd name="T5" fmla="*/ 0 h 606"/>
                <a:gd name="T6" fmla="*/ 0 60000 65536"/>
                <a:gd name="T7" fmla="*/ 0 60000 65536"/>
                <a:gd name="T8" fmla="*/ 0 60000 65536"/>
                <a:gd name="T9" fmla="*/ 0 w 1"/>
                <a:gd name="T10" fmla="*/ 0 h 606"/>
                <a:gd name="T11" fmla="*/ 1 w 1"/>
                <a:gd name="T12" fmla="*/ 606 h 6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06">
                  <a:moveTo>
                    <a:pt x="0" y="606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8" name="Freeform 39"/>
            <p:cNvSpPr>
              <a:spLocks/>
            </p:cNvSpPr>
            <p:nvPr/>
          </p:nvSpPr>
          <p:spPr bwMode="auto">
            <a:xfrm>
              <a:off x="2408" y="2629"/>
              <a:ext cx="50" cy="50"/>
            </a:xfrm>
            <a:custGeom>
              <a:avLst/>
              <a:gdLst>
                <a:gd name="T0" fmla="*/ 0 w 405"/>
                <a:gd name="T1" fmla="*/ 201 h 404"/>
                <a:gd name="T2" fmla="*/ 201 w 405"/>
                <a:gd name="T3" fmla="*/ 0 h 404"/>
                <a:gd name="T4" fmla="*/ 303 w 405"/>
                <a:gd name="T5" fmla="*/ 0 h 404"/>
                <a:gd name="T6" fmla="*/ 404 w 405"/>
                <a:gd name="T7" fmla="*/ 100 h 404"/>
                <a:gd name="T8" fmla="*/ 404 w 405"/>
                <a:gd name="T9" fmla="*/ 404 h 404"/>
                <a:gd name="T10" fmla="*/ 405 w 405"/>
                <a:gd name="T11" fmla="*/ 404 h 4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5"/>
                <a:gd name="T19" fmla="*/ 0 h 404"/>
                <a:gd name="T20" fmla="*/ 405 w 405"/>
                <a:gd name="T21" fmla="*/ 404 h 4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5" h="404">
                  <a:moveTo>
                    <a:pt x="0" y="201"/>
                  </a:moveTo>
                  <a:lnTo>
                    <a:pt x="201" y="0"/>
                  </a:lnTo>
                  <a:lnTo>
                    <a:pt x="303" y="0"/>
                  </a:lnTo>
                  <a:lnTo>
                    <a:pt x="404" y="100"/>
                  </a:lnTo>
                  <a:lnTo>
                    <a:pt x="404" y="404"/>
                  </a:lnTo>
                  <a:lnTo>
                    <a:pt x="405" y="404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09" name="Freeform 40"/>
            <p:cNvSpPr>
              <a:spLocks/>
            </p:cNvSpPr>
            <p:nvPr/>
          </p:nvSpPr>
          <p:spPr bwMode="auto">
            <a:xfrm>
              <a:off x="2433" y="2755"/>
              <a:ext cx="1" cy="51"/>
            </a:xfrm>
            <a:custGeom>
              <a:avLst/>
              <a:gdLst>
                <a:gd name="T0" fmla="*/ 0 w 2"/>
                <a:gd name="T1" fmla="*/ 405 h 405"/>
                <a:gd name="T2" fmla="*/ 0 w 2"/>
                <a:gd name="T3" fmla="*/ 0 h 405"/>
                <a:gd name="T4" fmla="*/ 2 w 2"/>
                <a:gd name="T5" fmla="*/ 0 h 405"/>
                <a:gd name="T6" fmla="*/ 0 60000 65536"/>
                <a:gd name="T7" fmla="*/ 0 60000 65536"/>
                <a:gd name="T8" fmla="*/ 0 60000 65536"/>
                <a:gd name="T9" fmla="*/ 0 w 2"/>
                <a:gd name="T10" fmla="*/ 0 h 405"/>
                <a:gd name="T11" fmla="*/ 2 w 2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405">
                  <a:moveTo>
                    <a:pt x="0" y="405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0" name="Freeform 41"/>
            <p:cNvSpPr>
              <a:spLocks/>
            </p:cNvSpPr>
            <p:nvPr/>
          </p:nvSpPr>
          <p:spPr bwMode="auto">
            <a:xfrm>
              <a:off x="2433" y="2730"/>
              <a:ext cx="1" cy="12"/>
            </a:xfrm>
            <a:custGeom>
              <a:avLst/>
              <a:gdLst>
                <a:gd name="T0" fmla="*/ 0 w 2"/>
                <a:gd name="T1" fmla="*/ 100 h 100"/>
                <a:gd name="T2" fmla="*/ 0 w 2"/>
                <a:gd name="T3" fmla="*/ 0 h 100"/>
                <a:gd name="T4" fmla="*/ 2 w 2"/>
                <a:gd name="T5" fmla="*/ 0 h 100"/>
                <a:gd name="T6" fmla="*/ 0 60000 65536"/>
                <a:gd name="T7" fmla="*/ 0 60000 65536"/>
                <a:gd name="T8" fmla="*/ 0 60000 65536"/>
                <a:gd name="T9" fmla="*/ 0 w 2"/>
                <a:gd name="T10" fmla="*/ 0 h 100"/>
                <a:gd name="T11" fmla="*/ 2 w 2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100">
                  <a:moveTo>
                    <a:pt x="0" y="10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1" name="Freeform 42"/>
            <p:cNvSpPr>
              <a:spLocks/>
            </p:cNvSpPr>
            <p:nvPr/>
          </p:nvSpPr>
          <p:spPr bwMode="auto">
            <a:xfrm>
              <a:off x="2546" y="1594"/>
              <a:ext cx="13" cy="76"/>
            </a:xfrm>
            <a:custGeom>
              <a:avLst/>
              <a:gdLst>
                <a:gd name="T0" fmla="*/ 0 w 103"/>
                <a:gd name="T1" fmla="*/ 101 h 605"/>
                <a:gd name="T2" fmla="*/ 102 w 103"/>
                <a:gd name="T3" fmla="*/ 0 h 605"/>
                <a:gd name="T4" fmla="*/ 102 w 103"/>
                <a:gd name="T5" fmla="*/ 605 h 605"/>
                <a:gd name="T6" fmla="*/ 103 w 103"/>
                <a:gd name="T7" fmla="*/ 605 h 6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5"/>
                <a:gd name="T14" fmla="*/ 103 w 103"/>
                <a:gd name="T15" fmla="*/ 605 h 6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5">
                  <a:moveTo>
                    <a:pt x="0" y="101"/>
                  </a:moveTo>
                  <a:lnTo>
                    <a:pt x="102" y="0"/>
                  </a:lnTo>
                  <a:lnTo>
                    <a:pt x="102" y="605"/>
                  </a:lnTo>
                  <a:lnTo>
                    <a:pt x="103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2" name="Freeform 43"/>
            <p:cNvSpPr>
              <a:spLocks/>
            </p:cNvSpPr>
            <p:nvPr/>
          </p:nvSpPr>
          <p:spPr bwMode="auto">
            <a:xfrm>
              <a:off x="2546" y="1670"/>
              <a:ext cx="26" cy="1"/>
            </a:xfrm>
            <a:custGeom>
              <a:avLst/>
              <a:gdLst>
                <a:gd name="T0" fmla="*/ 0 w 203"/>
                <a:gd name="T1" fmla="*/ 0 h 1"/>
                <a:gd name="T2" fmla="*/ 202 w 203"/>
                <a:gd name="T3" fmla="*/ 0 h 1"/>
                <a:gd name="T4" fmla="*/ 203 w 203"/>
                <a:gd name="T5" fmla="*/ 0 h 1"/>
                <a:gd name="T6" fmla="*/ 0 60000 65536"/>
                <a:gd name="T7" fmla="*/ 0 60000 65536"/>
                <a:gd name="T8" fmla="*/ 0 60000 65536"/>
                <a:gd name="T9" fmla="*/ 0 w 203"/>
                <a:gd name="T10" fmla="*/ 0 h 1"/>
                <a:gd name="T11" fmla="*/ 203 w 20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" h="1">
                  <a:moveTo>
                    <a:pt x="0" y="0"/>
                  </a:moveTo>
                  <a:lnTo>
                    <a:pt x="202" y="0"/>
                  </a:lnTo>
                  <a:lnTo>
                    <a:pt x="203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3" name="Freeform 44"/>
            <p:cNvSpPr>
              <a:spLocks/>
            </p:cNvSpPr>
            <p:nvPr/>
          </p:nvSpPr>
          <p:spPr bwMode="auto">
            <a:xfrm>
              <a:off x="2660" y="1594"/>
              <a:ext cx="50" cy="76"/>
            </a:xfrm>
            <a:custGeom>
              <a:avLst/>
              <a:gdLst>
                <a:gd name="T0" fmla="*/ 0 w 405"/>
                <a:gd name="T1" fmla="*/ 101 h 605"/>
                <a:gd name="T2" fmla="*/ 101 w 405"/>
                <a:gd name="T3" fmla="*/ 0 h 605"/>
                <a:gd name="T4" fmla="*/ 303 w 405"/>
                <a:gd name="T5" fmla="*/ 0 h 605"/>
                <a:gd name="T6" fmla="*/ 404 w 405"/>
                <a:gd name="T7" fmla="*/ 101 h 605"/>
                <a:gd name="T8" fmla="*/ 404 w 405"/>
                <a:gd name="T9" fmla="*/ 202 h 605"/>
                <a:gd name="T10" fmla="*/ 303 w 405"/>
                <a:gd name="T11" fmla="*/ 303 h 605"/>
                <a:gd name="T12" fmla="*/ 101 w 405"/>
                <a:gd name="T13" fmla="*/ 303 h 605"/>
                <a:gd name="T14" fmla="*/ 0 w 405"/>
                <a:gd name="T15" fmla="*/ 404 h 605"/>
                <a:gd name="T16" fmla="*/ 0 w 405"/>
                <a:gd name="T17" fmla="*/ 605 h 605"/>
                <a:gd name="T18" fmla="*/ 404 w 405"/>
                <a:gd name="T19" fmla="*/ 605 h 605"/>
                <a:gd name="T20" fmla="*/ 405 w 405"/>
                <a:gd name="T21" fmla="*/ 605 h 6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5"/>
                <a:gd name="T34" fmla="*/ 0 h 605"/>
                <a:gd name="T35" fmla="*/ 405 w 405"/>
                <a:gd name="T36" fmla="*/ 605 h 6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5" h="605">
                  <a:moveTo>
                    <a:pt x="0" y="101"/>
                  </a:moveTo>
                  <a:lnTo>
                    <a:pt x="101" y="0"/>
                  </a:lnTo>
                  <a:lnTo>
                    <a:pt x="303" y="0"/>
                  </a:lnTo>
                  <a:lnTo>
                    <a:pt x="404" y="101"/>
                  </a:lnTo>
                  <a:lnTo>
                    <a:pt x="404" y="202"/>
                  </a:lnTo>
                  <a:lnTo>
                    <a:pt x="303" y="303"/>
                  </a:lnTo>
                  <a:lnTo>
                    <a:pt x="101" y="303"/>
                  </a:lnTo>
                  <a:lnTo>
                    <a:pt x="0" y="404"/>
                  </a:lnTo>
                  <a:lnTo>
                    <a:pt x="0" y="605"/>
                  </a:lnTo>
                  <a:lnTo>
                    <a:pt x="404" y="605"/>
                  </a:lnTo>
                  <a:lnTo>
                    <a:pt x="405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4" name="Freeform 45"/>
            <p:cNvSpPr>
              <a:spLocks/>
            </p:cNvSpPr>
            <p:nvPr/>
          </p:nvSpPr>
          <p:spPr bwMode="auto">
            <a:xfrm>
              <a:off x="2786" y="1594"/>
              <a:ext cx="50" cy="38"/>
            </a:xfrm>
            <a:custGeom>
              <a:avLst/>
              <a:gdLst>
                <a:gd name="T0" fmla="*/ 0 w 404"/>
                <a:gd name="T1" fmla="*/ 101 h 303"/>
                <a:gd name="T2" fmla="*/ 101 w 404"/>
                <a:gd name="T3" fmla="*/ 0 h 303"/>
                <a:gd name="T4" fmla="*/ 304 w 404"/>
                <a:gd name="T5" fmla="*/ 0 h 303"/>
                <a:gd name="T6" fmla="*/ 404 w 404"/>
                <a:gd name="T7" fmla="*/ 101 h 303"/>
                <a:gd name="T8" fmla="*/ 404 w 404"/>
                <a:gd name="T9" fmla="*/ 202 h 303"/>
                <a:gd name="T10" fmla="*/ 304 w 404"/>
                <a:gd name="T11" fmla="*/ 303 h 303"/>
                <a:gd name="T12" fmla="*/ 203 w 404"/>
                <a:gd name="T13" fmla="*/ 303 h 303"/>
                <a:gd name="T14" fmla="*/ 204 w 404"/>
                <a:gd name="T15" fmla="*/ 303 h 3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303"/>
                <a:gd name="T26" fmla="*/ 404 w 404"/>
                <a:gd name="T27" fmla="*/ 303 h 3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303">
                  <a:moveTo>
                    <a:pt x="0" y="101"/>
                  </a:moveTo>
                  <a:lnTo>
                    <a:pt x="101" y="0"/>
                  </a:lnTo>
                  <a:lnTo>
                    <a:pt x="304" y="0"/>
                  </a:lnTo>
                  <a:lnTo>
                    <a:pt x="404" y="101"/>
                  </a:lnTo>
                  <a:lnTo>
                    <a:pt x="404" y="202"/>
                  </a:lnTo>
                  <a:lnTo>
                    <a:pt x="304" y="303"/>
                  </a:lnTo>
                  <a:lnTo>
                    <a:pt x="203" y="303"/>
                  </a:lnTo>
                  <a:lnTo>
                    <a:pt x="204" y="3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5" name="Freeform 46"/>
            <p:cNvSpPr>
              <a:spLocks/>
            </p:cNvSpPr>
            <p:nvPr/>
          </p:nvSpPr>
          <p:spPr bwMode="auto">
            <a:xfrm>
              <a:off x="2786" y="1632"/>
              <a:ext cx="50" cy="38"/>
            </a:xfrm>
            <a:custGeom>
              <a:avLst/>
              <a:gdLst>
                <a:gd name="T0" fmla="*/ 304 w 404"/>
                <a:gd name="T1" fmla="*/ 0 h 302"/>
                <a:gd name="T2" fmla="*/ 404 w 404"/>
                <a:gd name="T3" fmla="*/ 101 h 302"/>
                <a:gd name="T4" fmla="*/ 404 w 404"/>
                <a:gd name="T5" fmla="*/ 201 h 302"/>
                <a:gd name="T6" fmla="*/ 304 w 404"/>
                <a:gd name="T7" fmla="*/ 302 h 302"/>
                <a:gd name="T8" fmla="*/ 101 w 404"/>
                <a:gd name="T9" fmla="*/ 302 h 302"/>
                <a:gd name="T10" fmla="*/ 0 w 404"/>
                <a:gd name="T11" fmla="*/ 201 h 302"/>
                <a:gd name="T12" fmla="*/ 1 w 404"/>
                <a:gd name="T13" fmla="*/ 201 h 3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4"/>
                <a:gd name="T22" fmla="*/ 0 h 302"/>
                <a:gd name="T23" fmla="*/ 404 w 404"/>
                <a:gd name="T24" fmla="*/ 302 h 3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4" h="302">
                  <a:moveTo>
                    <a:pt x="304" y="0"/>
                  </a:moveTo>
                  <a:lnTo>
                    <a:pt x="404" y="101"/>
                  </a:lnTo>
                  <a:lnTo>
                    <a:pt x="404" y="201"/>
                  </a:lnTo>
                  <a:lnTo>
                    <a:pt x="304" y="302"/>
                  </a:lnTo>
                  <a:lnTo>
                    <a:pt x="101" y="302"/>
                  </a:lnTo>
                  <a:lnTo>
                    <a:pt x="0" y="201"/>
                  </a:lnTo>
                  <a:lnTo>
                    <a:pt x="1" y="201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6" name="Freeform 47"/>
            <p:cNvSpPr>
              <a:spLocks/>
            </p:cNvSpPr>
            <p:nvPr/>
          </p:nvSpPr>
          <p:spPr bwMode="auto">
            <a:xfrm>
              <a:off x="2912" y="1594"/>
              <a:ext cx="50" cy="76"/>
            </a:xfrm>
            <a:custGeom>
              <a:avLst/>
              <a:gdLst>
                <a:gd name="T0" fmla="*/ 404 w 404"/>
                <a:gd name="T1" fmla="*/ 404 h 605"/>
                <a:gd name="T2" fmla="*/ 0 w 404"/>
                <a:gd name="T3" fmla="*/ 404 h 605"/>
                <a:gd name="T4" fmla="*/ 303 w 404"/>
                <a:gd name="T5" fmla="*/ 0 h 605"/>
                <a:gd name="T6" fmla="*/ 303 w 404"/>
                <a:gd name="T7" fmla="*/ 605 h 605"/>
                <a:gd name="T8" fmla="*/ 304 w 404"/>
                <a:gd name="T9" fmla="*/ 605 h 6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4"/>
                <a:gd name="T16" fmla="*/ 0 h 605"/>
                <a:gd name="T17" fmla="*/ 404 w 404"/>
                <a:gd name="T18" fmla="*/ 605 h 6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4" h="605">
                  <a:moveTo>
                    <a:pt x="404" y="404"/>
                  </a:moveTo>
                  <a:lnTo>
                    <a:pt x="0" y="404"/>
                  </a:lnTo>
                  <a:lnTo>
                    <a:pt x="303" y="0"/>
                  </a:lnTo>
                  <a:lnTo>
                    <a:pt x="303" y="605"/>
                  </a:lnTo>
                  <a:lnTo>
                    <a:pt x="304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7" name="Freeform 48"/>
            <p:cNvSpPr>
              <a:spLocks/>
            </p:cNvSpPr>
            <p:nvPr/>
          </p:nvSpPr>
          <p:spPr bwMode="auto">
            <a:xfrm>
              <a:off x="3038" y="1594"/>
              <a:ext cx="51" cy="76"/>
            </a:xfrm>
            <a:custGeom>
              <a:avLst/>
              <a:gdLst>
                <a:gd name="T0" fmla="*/ 0 w 405"/>
                <a:gd name="T1" fmla="*/ 504 h 605"/>
                <a:gd name="T2" fmla="*/ 100 w 405"/>
                <a:gd name="T3" fmla="*/ 605 h 605"/>
                <a:gd name="T4" fmla="*/ 303 w 405"/>
                <a:gd name="T5" fmla="*/ 605 h 605"/>
                <a:gd name="T6" fmla="*/ 404 w 405"/>
                <a:gd name="T7" fmla="*/ 504 h 605"/>
                <a:gd name="T8" fmla="*/ 404 w 405"/>
                <a:gd name="T9" fmla="*/ 303 h 605"/>
                <a:gd name="T10" fmla="*/ 303 w 405"/>
                <a:gd name="T11" fmla="*/ 202 h 605"/>
                <a:gd name="T12" fmla="*/ 0 w 405"/>
                <a:gd name="T13" fmla="*/ 202 h 605"/>
                <a:gd name="T14" fmla="*/ 0 w 405"/>
                <a:gd name="T15" fmla="*/ 0 h 605"/>
                <a:gd name="T16" fmla="*/ 404 w 405"/>
                <a:gd name="T17" fmla="*/ 0 h 605"/>
                <a:gd name="T18" fmla="*/ 405 w 405"/>
                <a:gd name="T19" fmla="*/ 0 h 6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5"/>
                <a:gd name="T31" fmla="*/ 0 h 605"/>
                <a:gd name="T32" fmla="*/ 405 w 405"/>
                <a:gd name="T33" fmla="*/ 605 h 6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5" h="605">
                  <a:moveTo>
                    <a:pt x="0" y="504"/>
                  </a:moveTo>
                  <a:lnTo>
                    <a:pt x="100" y="605"/>
                  </a:lnTo>
                  <a:lnTo>
                    <a:pt x="303" y="605"/>
                  </a:lnTo>
                  <a:lnTo>
                    <a:pt x="404" y="504"/>
                  </a:lnTo>
                  <a:lnTo>
                    <a:pt x="404" y="303"/>
                  </a:lnTo>
                  <a:lnTo>
                    <a:pt x="30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404" y="0"/>
                  </a:lnTo>
                  <a:lnTo>
                    <a:pt x="405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8" name="Freeform 49"/>
            <p:cNvSpPr>
              <a:spLocks/>
            </p:cNvSpPr>
            <p:nvPr/>
          </p:nvSpPr>
          <p:spPr bwMode="auto">
            <a:xfrm>
              <a:off x="3164" y="1594"/>
              <a:ext cx="51" cy="76"/>
            </a:xfrm>
            <a:custGeom>
              <a:avLst/>
              <a:gdLst>
                <a:gd name="T0" fmla="*/ 0 w 404"/>
                <a:gd name="T1" fmla="*/ 303 h 605"/>
                <a:gd name="T2" fmla="*/ 303 w 404"/>
                <a:gd name="T3" fmla="*/ 303 h 605"/>
                <a:gd name="T4" fmla="*/ 404 w 404"/>
                <a:gd name="T5" fmla="*/ 404 h 605"/>
                <a:gd name="T6" fmla="*/ 404 w 404"/>
                <a:gd name="T7" fmla="*/ 504 h 605"/>
                <a:gd name="T8" fmla="*/ 303 w 404"/>
                <a:gd name="T9" fmla="*/ 605 h 605"/>
                <a:gd name="T10" fmla="*/ 101 w 404"/>
                <a:gd name="T11" fmla="*/ 605 h 605"/>
                <a:gd name="T12" fmla="*/ 0 w 404"/>
                <a:gd name="T13" fmla="*/ 504 h 605"/>
                <a:gd name="T14" fmla="*/ 0 w 404"/>
                <a:gd name="T15" fmla="*/ 202 h 605"/>
                <a:gd name="T16" fmla="*/ 203 w 404"/>
                <a:gd name="T17" fmla="*/ 0 h 605"/>
                <a:gd name="T18" fmla="*/ 303 w 404"/>
                <a:gd name="T19" fmla="*/ 0 h 605"/>
                <a:gd name="T20" fmla="*/ 304 w 404"/>
                <a:gd name="T21" fmla="*/ 0 h 6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4"/>
                <a:gd name="T34" fmla="*/ 0 h 605"/>
                <a:gd name="T35" fmla="*/ 404 w 404"/>
                <a:gd name="T36" fmla="*/ 605 h 6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4" h="605">
                  <a:moveTo>
                    <a:pt x="0" y="303"/>
                  </a:moveTo>
                  <a:lnTo>
                    <a:pt x="303" y="303"/>
                  </a:lnTo>
                  <a:lnTo>
                    <a:pt x="404" y="404"/>
                  </a:lnTo>
                  <a:lnTo>
                    <a:pt x="404" y="504"/>
                  </a:lnTo>
                  <a:lnTo>
                    <a:pt x="303" y="605"/>
                  </a:lnTo>
                  <a:lnTo>
                    <a:pt x="101" y="605"/>
                  </a:lnTo>
                  <a:lnTo>
                    <a:pt x="0" y="504"/>
                  </a:lnTo>
                  <a:lnTo>
                    <a:pt x="0" y="202"/>
                  </a:lnTo>
                  <a:lnTo>
                    <a:pt x="203" y="0"/>
                  </a:lnTo>
                  <a:lnTo>
                    <a:pt x="303" y="0"/>
                  </a:lnTo>
                  <a:lnTo>
                    <a:pt x="304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19" name="Freeform 50"/>
            <p:cNvSpPr>
              <a:spLocks/>
            </p:cNvSpPr>
            <p:nvPr/>
          </p:nvSpPr>
          <p:spPr bwMode="auto">
            <a:xfrm>
              <a:off x="3290" y="1594"/>
              <a:ext cx="51" cy="76"/>
            </a:xfrm>
            <a:custGeom>
              <a:avLst/>
              <a:gdLst>
                <a:gd name="T0" fmla="*/ 0 w 404"/>
                <a:gd name="T1" fmla="*/ 0 h 605"/>
                <a:gd name="T2" fmla="*/ 404 w 404"/>
                <a:gd name="T3" fmla="*/ 0 h 605"/>
                <a:gd name="T4" fmla="*/ 100 w 404"/>
                <a:gd name="T5" fmla="*/ 605 h 605"/>
                <a:gd name="T6" fmla="*/ 101 w 404"/>
                <a:gd name="T7" fmla="*/ 605 h 6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4"/>
                <a:gd name="T13" fmla="*/ 0 h 605"/>
                <a:gd name="T14" fmla="*/ 404 w 404"/>
                <a:gd name="T15" fmla="*/ 605 h 6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4" h="605">
                  <a:moveTo>
                    <a:pt x="0" y="0"/>
                  </a:moveTo>
                  <a:lnTo>
                    <a:pt x="404" y="0"/>
                  </a:lnTo>
                  <a:lnTo>
                    <a:pt x="100" y="605"/>
                  </a:lnTo>
                  <a:lnTo>
                    <a:pt x="101" y="605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20" name="Freeform 51"/>
            <p:cNvSpPr>
              <a:spLocks/>
            </p:cNvSpPr>
            <p:nvPr/>
          </p:nvSpPr>
          <p:spPr bwMode="auto">
            <a:xfrm>
              <a:off x="3416" y="1594"/>
              <a:ext cx="51" cy="76"/>
            </a:xfrm>
            <a:custGeom>
              <a:avLst/>
              <a:gdLst>
                <a:gd name="T0" fmla="*/ 101 w 404"/>
                <a:gd name="T1" fmla="*/ 605 h 605"/>
                <a:gd name="T2" fmla="*/ 0 w 404"/>
                <a:gd name="T3" fmla="*/ 504 h 605"/>
                <a:gd name="T4" fmla="*/ 0 w 404"/>
                <a:gd name="T5" fmla="*/ 404 h 605"/>
                <a:gd name="T6" fmla="*/ 101 w 404"/>
                <a:gd name="T7" fmla="*/ 303 h 605"/>
                <a:gd name="T8" fmla="*/ 304 w 404"/>
                <a:gd name="T9" fmla="*/ 303 h 605"/>
                <a:gd name="T10" fmla="*/ 404 w 404"/>
                <a:gd name="T11" fmla="*/ 202 h 605"/>
                <a:gd name="T12" fmla="*/ 404 w 404"/>
                <a:gd name="T13" fmla="*/ 101 h 605"/>
                <a:gd name="T14" fmla="*/ 304 w 404"/>
                <a:gd name="T15" fmla="*/ 0 h 605"/>
                <a:gd name="T16" fmla="*/ 101 w 404"/>
                <a:gd name="T17" fmla="*/ 0 h 605"/>
                <a:gd name="T18" fmla="*/ 0 w 404"/>
                <a:gd name="T19" fmla="*/ 101 h 605"/>
                <a:gd name="T20" fmla="*/ 0 w 404"/>
                <a:gd name="T21" fmla="*/ 202 h 605"/>
                <a:gd name="T22" fmla="*/ 101 w 404"/>
                <a:gd name="T23" fmla="*/ 303 h 605"/>
                <a:gd name="T24" fmla="*/ 103 w 404"/>
                <a:gd name="T25" fmla="*/ 303 h 6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4"/>
                <a:gd name="T40" fmla="*/ 0 h 605"/>
                <a:gd name="T41" fmla="*/ 404 w 404"/>
                <a:gd name="T42" fmla="*/ 605 h 6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4" h="605">
                  <a:moveTo>
                    <a:pt x="101" y="605"/>
                  </a:moveTo>
                  <a:lnTo>
                    <a:pt x="0" y="504"/>
                  </a:lnTo>
                  <a:lnTo>
                    <a:pt x="0" y="404"/>
                  </a:lnTo>
                  <a:lnTo>
                    <a:pt x="101" y="303"/>
                  </a:lnTo>
                  <a:lnTo>
                    <a:pt x="304" y="303"/>
                  </a:lnTo>
                  <a:lnTo>
                    <a:pt x="404" y="202"/>
                  </a:lnTo>
                  <a:lnTo>
                    <a:pt x="404" y="101"/>
                  </a:lnTo>
                  <a:lnTo>
                    <a:pt x="304" y="0"/>
                  </a:lnTo>
                  <a:lnTo>
                    <a:pt x="101" y="0"/>
                  </a:lnTo>
                  <a:lnTo>
                    <a:pt x="0" y="101"/>
                  </a:lnTo>
                  <a:lnTo>
                    <a:pt x="0" y="202"/>
                  </a:lnTo>
                  <a:lnTo>
                    <a:pt x="101" y="303"/>
                  </a:lnTo>
                  <a:lnTo>
                    <a:pt x="103" y="3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21" name="Freeform 52"/>
            <p:cNvSpPr>
              <a:spLocks/>
            </p:cNvSpPr>
            <p:nvPr/>
          </p:nvSpPr>
          <p:spPr bwMode="auto">
            <a:xfrm>
              <a:off x="3429" y="1632"/>
              <a:ext cx="38" cy="38"/>
            </a:xfrm>
            <a:custGeom>
              <a:avLst/>
              <a:gdLst>
                <a:gd name="T0" fmla="*/ 203 w 303"/>
                <a:gd name="T1" fmla="*/ 0 h 302"/>
                <a:gd name="T2" fmla="*/ 303 w 303"/>
                <a:gd name="T3" fmla="*/ 101 h 302"/>
                <a:gd name="T4" fmla="*/ 303 w 303"/>
                <a:gd name="T5" fmla="*/ 201 h 302"/>
                <a:gd name="T6" fmla="*/ 203 w 303"/>
                <a:gd name="T7" fmla="*/ 302 h 302"/>
                <a:gd name="T8" fmla="*/ 0 w 303"/>
                <a:gd name="T9" fmla="*/ 302 h 302"/>
                <a:gd name="T10" fmla="*/ 2 w 303"/>
                <a:gd name="T11" fmla="*/ 302 h 3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3"/>
                <a:gd name="T19" fmla="*/ 0 h 302"/>
                <a:gd name="T20" fmla="*/ 303 w 303"/>
                <a:gd name="T21" fmla="*/ 302 h 3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3" h="302">
                  <a:moveTo>
                    <a:pt x="203" y="0"/>
                  </a:moveTo>
                  <a:lnTo>
                    <a:pt x="303" y="101"/>
                  </a:lnTo>
                  <a:lnTo>
                    <a:pt x="303" y="201"/>
                  </a:lnTo>
                  <a:lnTo>
                    <a:pt x="203" y="302"/>
                  </a:lnTo>
                  <a:lnTo>
                    <a:pt x="0" y="302"/>
                  </a:lnTo>
                  <a:lnTo>
                    <a:pt x="2" y="302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222" name="Freeform 53"/>
            <p:cNvSpPr>
              <a:spLocks/>
            </p:cNvSpPr>
            <p:nvPr/>
          </p:nvSpPr>
          <p:spPr bwMode="auto">
            <a:xfrm>
              <a:off x="3542" y="1594"/>
              <a:ext cx="51" cy="76"/>
            </a:xfrm>
            <a:custGeom>
              <a:avLst/>
              <a:gdLst>
                <a:gd name="T0" fmla="*/ 102 w 405"/>
                <a:gd name="T1" fmla="*/ 605 h 605"/>
                <a:gd name="T2" fmla="*/ 202 w 405"/>
                <a:gd name="T3" fmla="*/ 605 h 605"/>
                <a:gd name="T4" fmla="*/ 404 w 405"/>
                <a:gd name="T5" fmla="*/ 404 h 605"/>
                <a:gd name="T6" fmla="*/ 404 w 405"/>
                <a:gd name="T7" fmla="*/ 101 h 605"/>
                <a:gd name="T8" fmla="*/ 303 w 405"/>
                <a:gd name="T9" fmla="*/ 0 h 605"/>
                <a:gd name="T10" fmla="*/ 102 w 405"/>
                <a:gd name="T11" fmla="*/ 0 h 605"/>
                <a:gd name="T12" fmla="*/ 0 w 405"/>
                <a:gd name="T13" fmla="*/ 101 h 605"/>
                <a:gd name="T14" fmla="*/ 0 w 405"/>
                <a:gd name="T15" fmla="*/ 202 h 605"/>
                <a:gd name="T16" fmla="*/ 102 w 405"/>
                <a:gd name="T17" fmla="*/ 303 h 605"/>
                <a:gd name="T18" fmla="*/ 404 w 405"/>
                <a:gd name="T19" fmla="*/ 303 h 605"/>
                <a:gd name="T20" fmla="*/ 405 w 405"/>
                <a:gd name="T21" fmla="*/ 303 h 6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5"/>
                <a:gd name="T34" fmla="*/ 0 h 605"/>
                <a:gd name="T35" fmla="*/ 405 w 405"/>
                <a:gd name="T36" fmla="*/ 605 h 6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5" h="605">
                  <a:moveTo>
                    <a:pt x="102" y="605"/>
                  </a:moveTo>
                  <a:lnTo>
                    <a:pt x="202" y="605"/>
                  </a:lnTo>
                  <a:lnTo>
                    <a:pt x="404" y="404"/>
                  </a:lnTo>
                  <a:lnTo>
                    <a:pt x="404" y="101"/>
                  </a:lnTo>
                  <a:lnTo>
                    <a:pt x="303" y="0"/>
                  </a:lnTo>
                  <a:lnTo>
                    <a:pt x="102" y="0"/>
                  </a:lnTo>
                  <a:lnTo>
                    <a:pt x="0" y="101"/>
                  </a:lnTo>
                  <a:lnTo>
                    <a:pt x="0" y="202"/>
                  </a:lnTo>
                  <a:lnTo>
                    <a:pt x="102" y="303"/>
                  </a:lnTo>
                  <a:lnTo>
                    <a:pt x="404" y="303"/>
                  </a:lnTo>
                  <a:lnTo>
                    <a:pt x="405" y="303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484438" y="2276475"/>
            <a:ext cx="287337" cy="2592388"/>
            <a:chOff x="1565" y="1434"/>
            <a:chExt cx="181" cy="1633"/>
          </a:xfrm>
        </p:grpSpPr>
        <p:sp>
          <p:nvSpPr>
            <p:cNvPr id="6163" name="Line 54"/>
            <p:cNvSpPr>
              <a:spLocks noChangeShapeType="1"/>
            </p:cNvSpPr>
            <p:nvPr/>
          </p:nvSpPr>
          <p:spPr bwMode="auto">
            <a:xfrm>
              <a:off x="1565" y="143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4" name="Line 55"/>
            <p:cNvSpPr>
              <a:spLocks noChangeShapeType="1"/>
            </p:cNvSpPr>
            <p:nvPr/>
          </p:nvSpPr>
          <p:spPr bwMode="auto">
            <a:xfrm>
              <a:off x="1565" y="161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5" name="Line 56"/>
            <p:cNvSpPr>
              <a:spLocks noChangeShapeType="1"/>
            </p:cNvSpPr>
            <p:nvPr/>
          </p:nvSpPr>
          <p:spPr bwMode="auto">
            <a:xfrm>
              <a:off x="1565" y="184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6" name="Line 57"/>
            <p:cNvSpPr>
              <a:spLocks noChangeShapeType="1"/>
            </p:cNvSpPr>
            <p:nvPr/>
          </p:nvSpPr>
          <p:spPr bwMode="auto">
            <a:xfrm>
              <a:off x="1565" y="206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7" name="Line 58"/>
            <p:cNvSpPr>
              <a:spLocks noChangeShapeType="1"/>
            </p:cNvSpPr>
            <p:nvPr/>
          </p:nvSpPr>
          <p:spPr bwMode="auto">
            <a:xfrm>
              <a:off x="1565" y="2251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8" name="Line 59"/>
            <p:cNvSpPr>
              <a:spLocks noChangeShapeType="1"/>
            </p:cNvSpPr>
            <p:nvPr/>
          </p:nvSpPr>
          <p:spPr bwMode="auto">
            <a:xfrm>
              <a:off x="1565" y="243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9" name="Line 60"/>
            <p:cNvSpPr>
              <a:spLocks noChangeShapeType="1"/>
            </p:cNvSpPr>
            <p:nvPr/>
          </p:nvSpPr>
          <p:spPr bwMode="auto">
            <a:xfrm>
              <a:off x="1565" y="265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0" name="Line 61"/>
            <p:cNvSpPr>
              <a:spLocks noChangeShapeType="1"/>
            </p:cNvSpPr>
            <p:nvPr/>
          </p:nvSpPr>
          <p:spPr bwMode="auto">
            <a:xfrm>
              <a:off x="1565" y="284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71" name="Line 62"/>
            <p:cNvSpPr>
              <a:spLocks noChangeShapeType="1"/>
            </p:cNvSpPr>
            <p:nvPr/>
          </p:nvSpPr>
          <p:spPr bwMode="auto">
            <a:xfrm>
              <a:off x="1565" y="306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3419475" y="1268413"/>
            <a:ext cx="2592388" cy="360362"/>
            <a:chOff x="2154" y="799"/>
            <a:chExt cx="1633" cy="227"/>
          </a:xfrm>
        </p:grpSpPr>
        <p:sp>
          <p:nvSpPr>
            <p:cNvPr id="6154" name="Line 63"/>
            <p:cNvSpPr>
              <a:spLocks noChangeShapeType="1"/>
            </p:cNvSpPr>
            <p:nvPr/>
          </p:nvSpPr>
          <p:spPr bwMode="auto">
            <a:xfrm>
              <a:off x="2154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55" name="Line 64"/>
            <p:cNvSpPr>
              <a:spLocks noChangeShapeType="1"/>
            </p:cNvSpPr>
            <p:nvPr/>
          </p:nvSpPr>
          <p:spPr bwMode="auto">
            <a:xfrm>
              <a:off x="2336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56" name="Line 65"/>
            <p:cNvSpPr>
              <a:spLocks noChangeShapeType="1"/>
            </p:cNvSpPr>
            <p:nvPr/>
          </p:nvSpPr>
          <p:spPr bwMode="auto">
            <a:xfrm>
              <a:off x="2562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57" name="Line 66"/>
            <p:cNvSpPr>
              <a:spLocks noChangeShapeType="1"/>
            </p:cNvSpPr>
            <p:nvPr/>
          </p:nvSpPr>
          <p:spPr bwMode="auto">
            <a:xfrm>
              <a:off x="2789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58" name="Line 67"/>
            <p:cNvSpPr>
              <a:spLocks noChangeShapeType="1"/>
            </p:cNvSpPr>
            <p:nvPr/>
          </p:nvSpPr>
          <p:spPr bwMode="auto">
            <a:xfrm>
              <a:off x="3016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59" name="Line 68"/>
            <p:cNvSpPr>
              <a:spLocks noChangeShapeType="1"/>
            </p:cNvSpPr>
            <p:nvPr/>
          </p:nvSpPr>
          <p:spPr bwMode="auto">
            <a:xfrm>
              <a:off x="3198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0" name="Line 69"/>
            <p:cNvSpPr>
              <a:spLocks noChangeShapeType="1"/>
            </p:cNvSpPr>
            <p:nvPr/>
          </p:nvSpPr>
          <p:spPr bwMode="auto">
            <a:xfrm>
              <a:off x="3379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1" name="Line 70"/>
            <p:cNvSpPr>
              <a:spLocks noChangeShapeType="1"/>
            </p:cNvSpPr>
            <p:nvPr/>
          </p:nvSpPr>
          <p:spPr bwMode="auto">
            <a:xfrm>
              <a:off x="3606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162" name="Line 71"/>
            <p:cNvSpPr>
              <a:spLocks noChangeShapeType="1"/>
            </p:cNvSpPr>
            <p:nvPr/>
          </p:nvSpPr>
          <p:spPr bwMode="auto">
            <a:xfrm>
              <a:off x="3787" y="79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323850" y="333375"/>
            <a:ext cx="7993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Así, cuando demos la posición de un objeto en la cuadrícula, diremos… 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6696075" y="2636838"/>
            <a:ext cx="2447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El objeto está en </a:t>
            </a:r>
            <a:r>
              <a:rPr lang="es-CL" sz="2400" b="1">
                <a:latin typeface="Comic Sans MS" pitchFamily="66" charset="0"/>
              </a:rPr>
              <a:t>e,5</a:t>
            </a:r>
            <a:endParaRPr lang="es-ES" sz="2400" b="1">
              <a:latin typeface="Comic Sans MS" pitchFamily="66" charset="0"/>
            </a:endParaRPr>
          </a:p>
        </p:txBody>
      </p:sp>
      <p:pic>
        <p:nvPicPr>
          <p:cNvPr id="8267" name="Picture 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7563"/>
            <a:ext cx="2682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468313" y="5229225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Primero decimos la ubicación horizontal…</a:t>
            </a:r>
            <a:endParaRPr lang="es-ES" sz="2400">
              <a:latin typeface="Comic Sans MS" pitchFamily="66" charset="0"/>
            </a:endParaRP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4572000" y="5805488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400">
                <a:latin typeface="Comic Sans MS" pitchFamily="66" charset="0"/>
              </a:rPr>
              <a:t> y luego la vertical</a:t>
            </a:r>
            <a:endParaRPr lang="es-E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300"/>
                            </p:stCondLst>
                            <p:childTnLst>
                              <p:par>
                                <p:cTn id="23" presetID="5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3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6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850"/>
                            </p:stCondLst>
                            <p:childTnLst>
                              <p:par>
                                <p:cTn id="49" presetID="5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85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8100"/>
                            </p:stCondLst>
                            <p:childTnLst>
                              <p:par>
                                <p:cTn id="67" presetID="5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4" grpId="0"/>
      <p:bldP spid="8265" grpId="0"/>
      <p:bldP spid="8268" grpId="0"/>
      <p:bldP spid="8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O" smtClean="0"/>
          </a:p>
        </p:txBody>
      </p:sp>
      <p:pic>
        <p:nvPicPr>
          <p:cNvPr id="7171" name="3 Marcador de contenido" descr="cuadricula-6-564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1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O" smtClean="0"/>
          </a:p>
        </p:txBody>
      </p:sp>
      <p:pic>
        <p:nvPicPr>
          <p:cNvPr id="8195" name="3 Marcador de contenido" descr="flor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48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O" smtClean="0"/>
          </a:p>
        </p:txBody>
      </p:sp>
      <p:pic>
        <p:nvPicPr>
          <p:cNvPr id="9219" name="3 Marcador de contenido" descr="cuadr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964613" cy="68135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adricula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Cuadricula</Template>
  <TotalTime>0</TotalTime>
  <Words>92</Words>
  <Application>Microsoft Office PowerPoint</Application>
  <PresentationFormat>Presentación en pantalla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Boink LET</vt:lpstr>
      <vt:lpstr>Comic Sans MS</vt:lpstr>
      <vt:lpstr>Cuadricula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7</dc:creator>
  <cp:lastModifiedBy>WINDOWS 7</cp:lastModifiedBy>
  <cp:revision>1</cp:revision>
  <dcterms:created xsi:type="dcterms:W3CDTF">2012-01-23T02:12:17Z</dcterms:created>
  <dcterms:modified xsi:type="dcterms:W3CDTF">2012-01-23T02:12:38Z</dcterms:modified>
</cp:coreProperties>
</file>